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1" r:id="rId4"/>
    <p:sldId id="347" r:id="rId5"/>
    <p:sldId id="262" r:id="rId6"/>
    <p:sldId id="768" r:id="rId7"/>
    <p:sldId id="771" r:id="rId8"/>
    <p:sldId id="765" r:id="rId9"/>
    <p:sldId id="764" r:id="rId10"/>
    <p:sldId id="269" r:id="rId11"/>
    <p:sldId id="348" r:id="rId12"/>
    <p:sldId id="769" r:id="rId13"/>
    <p:sldId id="770" r:id="rId14"/>
    <p:sldId id="3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06" autoAdjust="0"/>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61D29-3177-4B70-A862-043955D78EB3}"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40733-184F-4B83-B6F2-8293D32E91E1}" type="slidenum">
              <a:rPr lang="en-US" smtClean="0"/>
              <a:t>‹#›</a:t>
            </a:fld>
            <a:endParaRPr lang="en-US"/>
          </a:p>
        </p:txBody>
      </p:sp>
    </p:spTree>
    <p:extLst>
      <p:ext uri="{BB962C8B-B14F-4D97-AF65-F5344CB8AC3E}">
        <p14:creationId xmlns:p14="http://schemas.microsoft.com/office/powerpoint/2010/main" val="124187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w.lis.virginia.gov/admincode/title9/agency20/chapter130/section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40733-184F-4B83-B6F2-8293D32E91E1}" type="slidenum">
              <a:rPr lang="en-US" smtClean="0"/>
              <a:t>1</a:t>
            </a:fld>
            <a:endParaRPr lang="en-US"/>
          </a:p>
        </p:txBody>
      </p:sp>
    </p:spTree>
    <p:extLst>
      <p:ext uri="{BB962C8B-B14F-4D97-AF65-F5344CB8AC3E}">
        <p14:creationId xmlns:p14="http://schemas.microsoft.com/office/powerpoint/2010/main" val="187835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090BB4-8761-4173-838F-8655DA74FFDF}" type="slidenum">
              <a:rPr lang="en-US" smtClean="0"/>
              <a:pPr/>
              <a:t>4</a:t>
            </a:fld>
            <a:endParaRPr lang="en-US" dirty="0"/>
          </a:p>
        </p:txBody>
      </p:sp>
    </p:spTree>
    <p:extLst>
      <p:ext uri="{BB962C8B-B14F-4D97-AF65-F5344CB8AC3E}">
        <p14:creationId xmlns:p14="http://schemas.microsoft.com/office/powerpoint/2010/main" val="336766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solid waste management practices contribute to a significant portion of local greenhouse gas (GHG) emissions. What are some of the most effective zero-waste and waste diversion strategies for maximizing waste diversion to reduce GHG emissions, achieve long-term cost savings for our rural jurisdictions, and prioritize equity for underserved and more rural parts of the community? What policies and regulations would need to be in place to implement said strategies, and what potential barriers to implementation are there? </a:t>
            </a:r>
            <a:endParaRPr lang="en-US" dirty="0"/>
          </a:p>
        </p:txBody>
      </p:sp>
      <p:sp>
        <p:nvSpPr>
          <p:cNvPr id="4" name="Slide Number Placeholder 3"/>
          <p:cNvSpPr>
            <a:spLocks noGrp="1"/>
          </p:cNvSpPr>
          <p:nvPr>
            <p:ph type="sldNum" sz="quarter" idx="5"/>
          </p:nvPr>
        </p:nvSpPr>
        <p:spPr/>
        <p:txBody>
          <a:bodyPr/>
          <a:lstStyle/>
          <a:p>
            <a:fld id="{A6340733-184F-4B83-B6F2-8293D32E91E1}" type="slidenum">
              <a:rPr lang="en-US" smtClean="0"/>
              <a:t>7</a:t>
            </a:fld>
            <a:endParaRPr lang="en-US"/>
          </a:p>
        </p:txBody>
      </p:sp>
    </p:spTree>
    <p:extLst>
      <p:ext uri="{BB962C8B-B14F-4D97-AF65-F5344CB8AC3E}">
        <p14:creationId xmlns:p14="http://schemas.microsoft.com/office/powerpoint/2010/main" val="66775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planning requirement from code section </a:t>
            </a:r>
            <a:r>
              <a:rPr lang="en-US" sz="1200" b="0" i="0" kern="1200" dirty="0">
                <a:solidFill>
                  <a:schemeClr val="tx1"/>
                </a:solidFill>
                <a:effectLst/>
                <a:latin typeface="+mn-lt"/>
                <a:ea typeface="+mn-ea"/>
                <a:cs typeface="+mn-cs"/>
              </a:rPr>
              <a:t>9VAC20-130-120. Planning requirements</a:t>
            </a:r>
            <a:r>
              <a:rPr lang="en-US" dirty="0"/>
              <a:t>: </a:t>
            </a:r>
            <a:r>
              <a:rPr lang="en-US" sz="1200" b="0" i="0" kern="1200" dirty="0">
                <a:solidFill>
                  <a:schemeClr val="tx1"/>
                </a:solidFill>
                <a:effectLst/>
                <a:latin typeface="+mn-lt"/>
                <a:ea typeface="+mn-ea"/>
                <a:cs typeface="+mn-cs"/>
              </a:rPr>
              <a:t>A discussion as to how the plan will be implemented and tracked, consisting of an integrated waste management strategy to support and promote the hierarchy set forth at </a:t>
            </a:r>
            <a:r>
              <a:rPr lang="en-US" sz="1200" b="0" i="0" u="none" strike="noStrike" kern="1200" dirty="0">
                <a:solidFill>
                  <a:schemeClr val="tx1"/>
                </a:solidFill>
                <a:effectLst/>
                <a:latin typeface="+mn-lt"/>
                <a:ea typeface="+mn-ea"/>
                <a:cs typeface="+mn-cs"/>
                <a:hlinkClick r:id="rId3"/>
              </a:rPr>
              <a:t>9VAC20-130-30</a:t>
            </a:r>
            <a:r>
              <a:rPr lang="en-US" sz="1200" b="0" i="0" kern="1200" dirty="0">
                <a:solidFill>
                  <a:schemeClr val="tx1"/>
                </a:solidFill>
                <a:effectLst/>
                <a:latin typeface="+mn-lt"/>
                <a:ea typeface="+mn-ea"/>
                <a:cs typeface="+mn-cs"/>
              </a:rPr>
              <a:t>; and giving preference to alternatives in the following order of priority: source reduction, reuse, recycling, resource recovery, incineration, and landfilling;</a:t>
            </a:r>
            <a:endParaRPr lang="en-US" dirty="0"/>
          </a:p>
        </p:txBody>
      </p:sp>
      <p:sp>
        <p:nvSpPr>
          <p:cNvPr id="4" name="Slide Number Placeholder 3"/>
          <p:cNvSpPr>
            <a:spLocks noGrp="1"/>
          </p:cNvSpPr>
          <p:nvPr>
            <p:ph type="sldNum" sz="quarter" idx="5"/>
          </p:nvPr>
        </p:nvSpPr>
        <p:spPr/>
        <p:txBody>
          <a:bodyPr/>
          <a:lstStyle/>
          <a:p>
            <a:fld id="{A938EB58-8E47-4042-A256-AB7BBDFC5CCF}" type="slidenum">
              <a:rPr lang="en-US" smtClean="0"/>
              <a:t>9</a:t>
            </a:fld>
            <a:endParaRPr lang="en-US"/>
          </a:p>
        </p:txBody>
      </p:sp>
    </p:spTree>
    <p:extLst>
      <p:ext uri="{BB962C8B-B14F-4D97-AF65-F5344CB8AC3E}">
        <p14:creationId xmlns:p14="http://schemas.microsoft.com/office/powerpoint/2010/main" val="7752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938EB58-8E47-4042-A256-AB7BBDFC5CCF}" type="slidenum">
              <a:rPr lang="en-US" smtClean="0"/>
              <a:t>10</a:t>
            </a:fld>
            <a:endParaRPr lang="en-US"/>
          </a:p>
        </p:txBody>
      </p:sp>
    </p:spTree>
    <p:extLst>
      <p:ext uri="{BB962C8B-B14F-4D97-AF65-F5344CB8AC3E}">
        <p14:creationId xmlns:p14="http://schemas.microsoft.com/office/powerpoint/2010/main" val="5444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66BA4-8EA8-4FED-995B-7044D8E729CF}" type="slidenum">
              <a:rPr lang="en-US" smtClean="0"/>
              <a:t>14</a:t>
            </a:fld>
            <a:endParaRPr lang="en-US"/>
          </a:p>
        </p:txBody>
      </p:sp>
    </p:spTree>
    <p:extLst>
      <p:ext uri="{BB962C8B-B14F-4D97-AF65-F5344CB8AC3E}">
        <p14:creationId xmlns:p14="http://schemas.microsoft.com/office/powerpoint/2010/main" val="230531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488F-906A-CF14-5560-C4813CA84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32C43D-651D-E99C-2713-2FDB080B2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D85A68-5EB0-3EB4-74F2-BEB4836ECF67}"/>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5" name="Footer Placeholder 4">
            <a:extLst>
              <a:ext uri="{FF2B5EF4-FFF2-40B4-BE49-F238E27FC236}">
                <a16:creationId xmlns:a16="http://schemas.microsoft.com/office/drawing/2014/main" id="{1F4C52DB-3512-A17C-8AD5-D6A9C40B1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FC359-05A2-FB81-EB24-0C2A7FD7AC65}"/>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301151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AE06-3F7C-9343-E998-9769AC033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E82F06-A205-3E17-26E2-51D7A16E81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0829E-BAA6-1EEA-AB36-7E4CF35E30A1}"/>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5" name="Footer Placeholder 4">
            <a:extLst>
              <a:ext uri="{FF2B5EF4-FFF2-40B4-BE49-F238E27FC236}">
                <a16:creationId xmlns:a16="http://schemas.microsoft.com/office/drawing/2014/main" id="{592A29F9-ED61-CBBF-0465-CBF2DCC77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5D207-0253-1040-754E-BFF27F15C05A}"/>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162595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23E54-F589-47ED-59B4-C293F5285C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0840E2-9C51-D694-470C-A42826B41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24B3-4733-7FD2-8873-68F8FB404D28}"/>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5" name="Footer Placeholder 4">
            <a:extLst>
              <a:ext uri="{FF2B5EF4-FFF2-40B4-BE49-F238E27FC236}">
                <a16:creationId xmlns:a16="http://schemas.microsoft.com/office/drawing/2014/main" id="{7B3283C5-6135-2206-FB6A-5246236E5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DADC4-4170-A931-CEAE-D7BF2A5094AF}"/>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370233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427F-CAD3-9822-A6F0-5CC48D5FF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7FF58-3F3F-8849-3670-0E067F13BB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D9A89-3F1E-CFE7-7E20-C659DC357611}"/>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5" name="Footer Placeholder 4">
            <a:extLst>
              <a:ext uri="{FF2B5EF4-FFF2-40B4-BE49-F238E27FC236}">
                <a16:creationId xmlns:a16="http://schemas.microsoft.com/office/drawing/2014/main" id="{C11CC404-DB8B-9C4E-EAE3-CD119E47E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9EB08-5399-4511-B80E-6A1A41B302CF}"/>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143385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141D-2B77-2CC4-5351-4E9A4DA9F0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DB9C8-CC0E-1EB5-D58E-F2F17B604A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65FF76-9B68-6033-63B2-98EFD92625C9}"/>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5" name="Footer Placeholder 4">
            <a:extLst>
              <a:ext uri="{FF2B5EF4-FFF2-40B4-BE49-F238E27FC236}">
                <a16:creationId xmlns:a16="http://schemas.microsoft.com/office/drawing/2014/main" id="{DD905A9B-9A8C-0AF6-8423-B22D0E52B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28370-B9D6-78D0-3978-3886DE8777D2}"/>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190367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18D4-A41C-E8BA-70A3-4E4D49AA0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B312A-93B1-87CA-7A21-25B339162A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AB0632-4C2F-A4C4-BE95-EA981A0715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589435-9666-9B3A-1A43-45EEF91D89AD}"/>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6" name="Footer Placeholder 5">
            <a:extLst>
              <a:ext uri="{FF2B5EF4-FFF2-40B4-BE49-F238E27FC236}">
                <a16:creationId xmlns:a16="http://schemas.microsoft.com/office/drawing/2014/main" id="{F3B994E7-077B-6302-148C-DD96DCEA4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CA2F1-1902-4310-71D8-87EBABE2229A}"/>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418800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788B-8EB7-C404-EB2A-7A0781E78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C777E-5F22-0671-3705-292DF5C86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8BB8A-F9BD-70D0-CB47-C9EE90DA5E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1CBE1-F025-4C09-6EE3-7088AAD8F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411D9-E9C2-117C-F67E-04300879A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58B352-BD37-295D-5747-5E25AB8BC069}"/>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8" name="Footer Placeholder 7">
            <a:extLst>
              <a:ext uri="{FF2B5EF4-FFF2-40B4-BE49-F238E27FC236}">
                <a16:creationId xmlns:a16="http://schemas.microsoft.com/office/drawing/2014/main" id="{87791287-2A95-F443-438D-5B19CB7A2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065CD-7DB2-5C18-F6CC-1C7DF4711FF5}"/>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283126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7CD5-5015-9CBF-03B0-EF1473E6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FD67D-60FE-9B04-8FF0-B22ADF770237}"/>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4" name="Footer Placeholder 3">
            <a:extLst>
              <a:ext uri="{FF2B5EF4-FFF2-40B4-BE49-F238E27FC236}">
                <a16:creationId xmlns:a16="http://schemas.microsoft.com/office/drawing/2014/main" id="{BA9BAEB1-BD0E-664E-56E2-B8EE3DFA6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7E1A5A-8B9D-3D53-326E-DC1EC6150BED}"/>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428365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0B58E-20C1-7BE7-E59D-38D229784601}"/>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3" name="Footer Placeholder 2">
            <a:extLst>
              <a:ext uri="{FF2B5EF4-FFF2-40B4-BE49-F238E27FC236}">
                <a16:creationId xmlns:a16="http://schemas.microsoft.com/office/drawing/2014/main" id="{FE2F282B-2AE2-B742-B268-6F86D7E7A4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910C2-EFB5-CA99-1006-99DE295393F0}"/>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297423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5AF8-71BF-E687-D3C8-014ED725E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65762-DD62-EAA5-5CD3-0F935E4C07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C53212-7165-BBFC-382F-FFA255EDA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9C1DC-618F-1107-9D7D-3289EAD2C84E}"/>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6" name="Footer Placeholder 5">
            <a:extLst>
              <a:ext uri="{FF2B5EF4-FFF2-40B4-BE49-F238E27FC236}">
                <a16:creationId xmlns:a16="http://schemas.microsoft.com/office/drawing/2014/main" id="{10967CB3-423B-6944-6BC0-AD715CE47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66BD0-B8E5-3546-F6F4-7412E15FBCEB}"/>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55758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68A7-5A8C-3CD1-AC30-3FB4A9563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946505-43CB-EA7D-397A-217A751AFB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ACC70-D88A-4985-4ABA-4D2079595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38FF6-8363-CFB9-C13B-5DB860FC72FB}"/>
              </a:ext>
            </a:extLst>
          </p:cNvPr>
          <p:cNvSpPr>
            <a:spLocks noGrp="1"/>
          </p:cNvSpPr>
          <p:nvPr>
            <p:ph type="dt" sz="half" idx="10"/>
          </p:nvPr>
        </p:nvSpPr>
        <p:spPr/>
        <p:txBody>
          <a:bodyPr/>
          <a:lstStyle/>
          <a:p>
            <a:fld id="{D8894A11-ED7F-41BF-8345-92C2DBB0E003}" type="datetimeFigureOut">
              <a:rPr lang="en-US" smtClean="0"/>
              <a:t>9/25/2025</a:t>
            </a:fld>
            <a:endParaRPr lang="en-US"/>
          </a:p>
        </p:txBody>
      </p:sp>
      <p:sp>
        <p:nvSpPr>
          <p:cNvPr id="6" name="Footer Placeholder 5">
            <a:extLst>
              <a:ext uri="{FF2B5EF4-FFF2-40B4-BE49-F238E27FC236}">
                <a16:creationId xmlns:a16="http://schemas.microsoft.com/office/drawing/2014/main" id="{536D23A7-C225-B913-A0D2-EE2C8803E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07DD5-377E-5EBB-2383-A0E693DFEC29}"/>
              </a:ext>
            </a:extLst>
          </p:cNvPr>
          <p:cNvSpPr>
            <a:spLocks noGrp="1"/>
          </p:cNvSpPr>
          <p:nvPr>
            <p:ph type="sldNum" sz="quarter" idx="12"/>
          </p:nvPr>
        </p:nvSpPr>
        <p:spPr/>
        <p:txBody>
          <a:bodyPr/>
          <a:lstStyle/>
          <a:p>
            <a:fld id="{8702F290-9671-4976-9E50-C4DC3ABF1D91}" type="slidenum">
              <a:rPr lang="en-US" smtClean="0"/>
              <a:t>‹#›</a:t>
            </a:fld>
            <a:endParaRPr lang="en-US"/>
          </a:p>
        </p:txBody>
      </p:sp>
    </p:spTree>
    <p:extLst>
      <p:ext uri="{BB962C8B-B14F-4D97-AF65-F5344CB8AC3E}">
        <p14:creationId xmlns:p14="http://schemas.microsoft.com/office/powerpoint/2010/main" val="5048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CA007-69F8-D0B7-F46D-C5ED1B32E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BDA70-76AD-C5DB-1845-CEEECA12D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BDE6F-D130-535F-6B8D-8E8F81DF6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894A11-ED7F-41BF-8345-92C2DBB0E003}" type="datetimeFigureOut">
              <a:rPr lang="en-US" smtClean="0"/>
              <a:t>9/25/2025</a:t>
            </a:fld>
            <a:endParaRPr lang="en-US"/>
          </a:p>
        </p:txBody>
      </p:sp>
      <p:sp>
        <p:nvSpPr>
          <p:cNvPr id="5" name="Footer Placeholder 4">
            <a:extLst>
              <a:ext uri="{FF2B5EF4-FFF2-40B4-BE49-F238E27FC236}">
                <a16:creationId xmlns:a16="http://schemas.microsoft.com/office/drawing/2014/main" id="{9EE74071-8447-B0D1-0F3B-FC7A7B088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06BEC9-EC9D-DAE2-7143-35BFB20C5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02F290-9671-4976-9E50-C4DC3ABF1D91}" type="slidenum">
              <a:rPr lang="en-US" smtClean="0"/>
              <a:t>‹#›</a:t>
            </a:fld>
            <a:endParaRPr lang="en-US"/>
          </a:p>
        </p:txBody>
      </p:sp>
    </p:spTree>
    <p:extLst>
      <p:ext uri="{BB962C8B-B14F-4D97-AF65-F5344CB8AC3E}">
        <p14:creationId xmlns:p14="http://schemas.microsoft.com/office/powerpoint/2010/main" val="159943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jpdc.org/our-work/solid-wast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g.is/0j94fb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obrien@tjpd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pa.gov/sites/default/files/2020-12/documents/final_one_pager_to_print_508.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pa.gov/sustainable-management-food/united-states-2030-food-loss-and-waste-reduction-goal#go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50CFF8-E730-3330-4D3C-39404570B925}"/>
              </a:ext>
            </a:extLst>
          </p:cNvPr>
          <p:cNvSpPr>
            <a:spLocks noGrp="1"/>
          </p:cNvSpPr>
          <p:nvPr>
            <p:ph type="ctrTitle"/>
          </p:nvPr>
        </p:nvSpPr>
        <p:spPr>
          <a:xfrm>
            <a:off x="1127208" y="857251"/>
            <a:ext cx="4747280" cy="3098061"/>
          </a:xfrm>
        </p:spPr>
        <p:txBody>
          <a:bodyPr anchor="b">
            <a:normAutofit/>
          </a:bodyPr>
          <a:lstStyle/>
          <a:p>
            <a:pPr algn="l"/>
            <a:r>
              <a:rPr lang="en-US" sz="4800">
                <a:solidFill>
                  <a:srgbClr val="FFFFFF"/>
                </a:solidFill>
              </a:rPr>
              <a:t>Solid Waste Management Plan Update</a:t>
            </a:r>
          </a:p>
        </p:txBody>
      </p:sp>
      <p:sp>
        <p:nvSpPr>
          <p:cNvPr id="1039" name="Rectangle 103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ADD88A3-13CF-B6FB-BA64-D7DA0A2B1924}"/>
              </a:ext>
            </a:extLst>
          </p:cNvPr>
          <p:cNvSpPr>
            <a:spLocks noGrp="1"/>
          </p:cNvSpPr>
          <p:nvPr>
            <p:ph type="subTitle" idx="1"/>
          </p:nvPr>
        </p:nvSpPr>
        <p:spPr>
          <a:xfrm>
            <a:off x="1127208" y="4756265"/>
            <a:ext cx="4393278" cy="1244483"/>
          </a:xfrm>
        </p:spPr>
        <p:txBody>
          <a:bodyPr anchor="t">
            <a:normAutofit/>
          </a:bodyPr>
          <a:lstStyle/>
          <a:p>
            <a:pPr algn="l"/>
            <a:r>
              <a:rPr lang="en-US">
                <a:solidFill>
                  <a:srgbClr val="FFFFFF"/>
                </a:solidFill>
              </a:rPr>
              <a:t>9/26/25</a:t>
            </a:r>
          </a:p>
        </p:txBody>
      </p:sp>
      <p:sp>
        <p:nvSpPr>
          <p:cNvPr id="1041" name="Oval 104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bout PATH – pathva.org">
            <a:extLst>
              <a:ext uri="{FF2B5EF4-FFF2-40B4-BE49-F238E27FC236}">
                <a16:creationId xmlns:a16="http://schemas.microsoft.com/office/drawing/2014/main" id="{04026BCD-6ADD-B664-0A52-6B112BA58D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0559" y="2735425"/>
            <a:ext cx="3737164" cy="140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6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A381-542D-45C8-A38A-79DF1D5DA1C8}"/>
              </a:ext>
            </a:extLst>
          </p:cNvPr>
          <p:cNvSpPr>
            <a:spLocks noGrp="1"/>
          </p:cNvSpPr>
          <p:nvPr>
            <p:ph type="title"/>
          </p:nvPr>
        </p:nvSpPr>
        <p:spPr>
          <a:xfrm>
            <a:off x="3446928" y="172004"/>
            <a:ext cx="4563037" cy="1325563"/>
          </a:xfrm>
        </p:spPr>
        <p:txBody>
          <a:bodyPr/>
          <a:lstStyle/>
          <a:p>
            <a:r>
              <a:rPr lang="en-US" dirty="0"/>
              <a:t>Planning Schedule</a:t>
            </a:r>
          </a:p>
        </p:txBody>
      </p:sp>
      <p:sp>
        <p:nvSpPr>
          <p:cNvPr id="4" name="Rectangle 3">
            <a:extLst>
              <a:ext uri="{FF2B5EF4-FFF2-40B4-BE49-F238E27FC236}">
                <a16:creationId xmlns:a16="http://schemas.microsoft.com/office/drawing/2014/main" id="{3DF5DC26-BFCA-4BBD-BE81-13633053C287}"/>
              </a:ext>
            </a:extLst>
          </p:cNvPr>
          <p:cNvSpPr/>
          <p:nvPr/>
        </p:nvSpPr>
        <p:spPr>
          <a:xfrm>
            <a:off x="0" y="3490177"/>
            <a:ext cx="12192000" cy="387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0" name="Group 19">
            <a:extLst>
              <a:ext uri="{FF2B5EF4-FFF2-40B4-BE49-F238E27FC236}">
                <a16:creationId xmlns:a16="http://schemas.microsoft.com/office/drawing/2014/main" id="{B10B8EE7-792F-4749-9172-F017234367CD}"/>
              </a:ext>
            </a:extLst>
          </p:cNvPr>
          <p:cNvGrpSpPr/>
          <p:nvPr/>
        </p:nvGrpSpPr>
        <p:grpSpPr>
          <a:xfrm>
            <a:off x="7866428" y="1887266"/>
            <a:ext cx="2167128" cy="3674280"/>
            <a:chOff x="6679346" y="1887266"/>
            <a:chExt cx="2167128" cy="3674280"/>
          </a:xfrm>
        </p:grpSpPr>
        <p:grpSp>
          <p:nvGrpSpPr>
            <p:cNvPr id="52" name="Group 51">
              <a:extLst>
                <a:ext uri="{FF2B5EF4-FFF2-40B4-BE49-F238E27FC236}">
                  <a16:creationId xmlns:a16="http://schemas.microsoft.com/office/drawing/2014/main" id="{401B833E-8CB2-440E-8380-3716C0474FE3}"/>
                </a:ext>
              </a:extLst>
            </p:cNvPr>
            <p:cNvGrpSpPr/>
            <p:nvPr/>
          </p:nvGrpSpPr>
          <p:grpSpPr>
            <a:xfrm rot="10800000">
              <a:off x="7534311" y="4083694"/>
              <a:ext cx="457200" cy="1477852"/>
              <a:chOff x="1464772" y="1836155"/>
              <a:chExt cx="457200" cy="1477852"/>
            </a:xfrm>
            <a:solidFill>
              <a:srgbClr val="F39C07"/>
            </a:solidFill>
          </p:grpSpPr>
          <p:cxnSp>
            <p:nvCxnSpPr>
              <p:cNvPr id="53" name="Straight Connector 52">
                <a:extLst>
                  <a:ext uri="{FF2B5EF4-FFF2-40B4-BE49-F238E27FC236}">
                    <a16:creationId xmlns:a16="http://schemas.microsoft.com/office/drawing/2014/main" id="{43B7DCF0-C16E-468B-87DA-83022BE612BE}"/>
                  </a:ext>
                </a:extLst>
              </p:cNvPr>
              <p:cNvCxnSpPr>
                <a:cxnSpLocks/>
              </p:cNvCxnSpPr>
              <p:nvPr/>
            </p:nvCxnSpPr>
            <p:spPr>
              <a:xfrm>
                <a:off x="1693372" y="2286000"/>
                <a:ext cx="0" cy="976745"/>
              </a:xfrm>
              <a:prstGeom prst="line">
                <a:avLst/>
              </a:prstGeom>
              <a:grpFill/>
              <a:ln w="19050">
                <a:solidFill>
                  <a:srgbClr val="F39C07"/>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C0A83A94-1CC2-4DAB-BC1B-A5D34D3CDA1E}"/>
                  </a:ext>
                </a:extLst>
              </p:cNvPr>
              <p:cNvSpPr/>
              <p:nvPr/>
            </p:nvSpPr>
            <p:spPr>
              <a:xfrm>
                <a:off x="1464772" y="1836155"/>
                <a:ext cx="457200" cy="457200"/>
              </a:xfrm>
              <a:prstGeom prst="ellipse">
                <a:avLst/>
              </a:prstGeom>
              <a:solidFill>
                <a:schemeClr val="bg1"/>
              </a:solidFill>
              <a:ln>
                <a:solidFill>
                  <a:srgbClr val="F39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7EAF2A3E-592B-4CA8-BD33-E48403DF9DAF}"/>
                  </a:ext>
                </a:extLst>
              </p:cNvPr>
              <p:cNvSpPr/>
              <p:nvPr/>
            </p:nvSpPr>
            <p:spPr>
              <a:xfrm rot="10800000">
                <a:off x="1510492" y="1881875"/>
                <a:ext cx="365760" cy="365760"/>
              </a:xfrm>
              <a:prstGeom prst="ellipse">
                <a:avLst/>
              </a:prstGeom>
              <a:grpFill/>
              <a:ln>
                <a:solidFill>
                  <a:srgbClr val="F39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5</a:t>
                </a:r>
              </a:p>
            </p:txBody>
          </p:sp>
          <p:sp>
            <p:nvSpPr>
              <p:cNvPr id="56" name="Oval 55">
                <a:extLst>
                  <a:ext uri="{FF2B5EF4-FFF2-40B4-BE49-F238E27FC236}">
                    <a16:creationId xmlns:a16="http://schemas.microsoft.com/office/drawing/2014/main" id="{6BF23F6A-6760-47FE-91D0-5857DEC904C6}"/>
                  </a:ext>
                </a:extLst>
              </p:cNvPr>
              <p:cNvSpPr/>
              <p:nvPr/>
            </p:nvSpPr>
            <p:spPr>
              <a:xfrm>
                <a:off x="1647652" y="3222567"/>
                <a:ext cx="91440" cy="91440"/>
              </a:xfrm>
              <a:prstGeom prst="ellipse">
                <a:avLst/>
              </a:prstGeom>
              <a:grpFill/>
              <a:ln>
                <a:solidFill>
                  <a:srgbClr val="F39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 name="Group 5">
              <a:extLst>
                <a:ext uri="{FF2B5EF4-FFF2-40B4-BE49-F238E27FC236}">
                  <a16:creationId xmlns:a16="http://schemas.microsoft.com/office/drawing/2014/main" id="{77B262D0-79B9-47E7-9CAA-755E71320847}"/>
                </a:ext>
              </a:extLst>
            </p:cNvPr>
            <p:cNvGrpSpPr/>
            <p:nvPr/>
          </p:nvGrpSpPr>
          <p:grpSpPr>
            <a:xfrm>
              <a:off x="7033552" y="3490177"/>
              <a:ext cx="1611723" cy="387928"/>
              <a:chOff x="6554075" y="3490177"/>
              <a:chExt cx="1611723" cy="387928"/>
            </a:xfrm>
          </p:grpSpPr>
          <p:sp>
            <p:nvSpPr>
              <p:cNvPr id="17" name="Rectangle 16">
                <a:extLst>
                  <a:ext uri="{FF2B5EF4-FFF2-40B4-BE49-F238E27FC236}">
                    <a16:creationId xmlns:a16="http://schemas.microsoft.com/office/drawing/2014/main" id="{92B493ED-4729-4E5F-A085-5DE70872EB91}"/>
                  </a:ext>
                </a:extLst>
              </p:cNvPr>
              <p:cNvSpPr/>
              <p:nvPr/>
            </p:nvSpPr>
            <p:spPr>
              <a:xfrm>
                <a:off x="6872447" y="3490177"/>
                <a:ext cx="976733" cy="387928"/>
              </a:xfrm>
              <a:prstGeom prst="rect">
                <a:avLst/>
              </a:prstGeom>
              <a:solidFill>
                <a:srgbClr val="F39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0" name="TextBox 59">
                <a:extLst>
                  <a:ext uri="{FF2B5EF4-FFF2-40B4-BE49-F238E27FC236}">
                    <a16:creationId xmlns:a16="http://schemas.microsoft.com/office/drawing/2014/main" id="{4268F907-D578-4290-9FF2-1CE83EB99995}"/>
                  </a:ext>
                </a:extLst>
              </p:cNvPr>
              <p:cNvSpPr txBox="1"/>
              <p:nvPr/>
            </p:nvSpPr>
            <p:spPr>
              <a:xfrm>
                <a:off x="6554075" y="3499475"/>
                <a:ext cx="1611723" cy="369332"/>
              </a:xfrm>
              <a:prstGeom prst="rect">
                <a:avLst/>
              </a:prstGeom>
              <a:noFill/>
            </p:spPr>
            <p:txBody>
              <a:bodyPr wrap="square" rtlCol="0">
                <a:spAutoFit/>
              </a:bodyPr>
              <a:lstStyle/>
              <a:p>
                <a:pPr algn="ctr"/>
                <a:r>
                  <a:rPr lang="en-US" dirty="0">
                    <a:solidFill>
                      <a:schemeClr val="bg1"/>
                    </a:solidFill>
                    <a:latin typeface="+mj-lt"/>
                  </a:rPr>
                  <a:t>Mar - Jul</a:t>
                </a:r>
              </a:p>
            </p:txBody>
          </p:sp>
        </p:grpSp>
        <p:grpSp>
          <p:nvGrpSpPr>
            <p:cNvPr id="70" name="Group 69">
              <a:extLst>
                <a:ext uri="{FF2B5EF4-FFF2-40B4-BE49-F238E27FC236}">
                  <a16:creationId xmlns:a16="http://schemas.microsoft.com/office/drawing/2014/main" id="{E09B4AC0-C8F5-4304-B5F5-82C519F4DCB4}"/>
                </a:ext>
              </a:extLst>
            </p:cNvPr>
            <p:cNvGrpSpPr/>
            <p:nvPr/>
          </p:nvGrpSpPr>
          <p:grpSpPr>
            <a:xfrm>
              <a:off x="6679346" y="1887266"/>
              <a:ext cx="2167128" cy="1444752"/>
              <a:chOff x="2028105" y="1716735"/>
              <a:chExt cx="2620887" cy="1661003"/>
            </a:xfrm>
          </p:grpSpPr>
          <p:pic>
            <p:nvPicPr>
              <p:cNvPr id="71" name="Picture 70">
                <a:extLst>
                  <a:ext uri="{FF2B5EF4-FFF2-40B4-BE49-F238E27FC236}">
                    <a16:creationId xmlns:a16="http://schemas.microsoft.com/office/drawing/2014/main" id="{85346BC3-15DF-42A2-B0FE-DFEE5463D173}"/>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72" name="Rectangle 71">
                <a:extLst>
                  <a:ext uri="{FF2B5EF4-FFF2-40B4-BE49-F238E27FC236}">
                    <a16:creationId xmlns:a16="http://schemas.microsoft.com/office/drawing/2014/main" id="{0F6C4197-8D18-4335-B078-0FA207FD84F0}"/>
                  </a:ext>
                </a:extLst>
              </p:cNvPr>
              <p:cNvSpPr/>
              <p:nvPr/>
            </p:nvSpPr>
            <p:spPr>
              <a:xfrm>
                <a:off x="2028105" y="1835727"/>
                <a:ext cx="2620887" cy="144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mj-lt"/>
                  </a:rPr>
                  <a:t>Draft &amp; Finalize Plan</a:t>
                </a:r>
              </a:p>
              <a:p>
                <a:pPr algn="ctr"/>
                <a:r>
                  <a:rPr lang="en-US" sz="1600" dirty="0">
                    <a:solidFill>
                      <a:schemeClr val="bg1">
                        <a:lumMod val="50000"/>
                      </a:schemeClr>
                    </a:solidFill>
                    <a:latin typeface="+mj-lt"/>
                  </a:rPr>
                  <a:t>Present to TAC, </a:t>
                </a:r>
              </a:p>
              <a:p>
                <a:pPr algn="ctr"/>
                <a:r>
                  <a:rPr lang="en-US" sz="1600" dirty="0">
                    <a:solidFill>
                      <a:schemeClr val="bg1">
                        <a:lumMod val="50000"/>
                      </a:schemeClr>
                    </a:solidFill>
                    <a:latin typeface="+mj-lt"/>
                  </a:rPr>
                  <a:t>open public comment period, incorporate feedback</a:t>
                </a:r>
              </a:p>
              <a:p>
                <a:pPr algn="ctr"/>
                <a:endParaRPr lang="en-US" dirty="0">
                  <a:latin typeface="+mj-lt"/>
                </a:endParaRPr>
              </a:p>
            </p:txBody>
          </p:sp>
        </p:grpSp>
      </p:grpSp>
      <p:grpSp>
        <p:nvGrpSpPr>
          <p:cNvPr id="10" name="Group 9">
            <a:extLst>
              <a:ext uri="{FF2B5EF4-FFF2-40B4-BE49-F238E27FC236}">
                <a16:creationId xmlns:a16="http://schemas.microsoft.com/office/drawing/2014/main" id="{8091E980-0DFE-49E6-825E-FAF8A3A1C1D6}"/>
              </a:ext>
            </a:extLst>
          </p:cNvPr>
          <p:cNvGrpSpPr/>
          <p:nvPr/>
        </p:nvGrpSpPr>
        <p:grpSpPr>
          <a:xfrm>
            <a:off x="9878877" y="1874843"/>
            <a:ext cx="2169634" cy="3652066"/>
            <a:chOff x="9878877" y="1874843"/>
            <a:chExt cx="2169634" cy="3652066"/>
          </a:xfrm>
        </p:grpSpPr>
        <p:grpSp>
          <p:nvGrpSpPr>
            <p:cNvPr id="73" name="Group 72">
              <a:extLst>
                <a:ext uri="{FF2B5EF4-FFF2-40B4-BE49-F238E27FC236}">
                  <a16:creationId xmlns:a16="http://schemas.microsoft.com/office/drawing/2014/main" id="{36194B05-2A8F-4795-B28C-7430584BDD5A}"/>
                </a:ext>
              </a:extLst>
            </p:cNvPr>
            <p:cNvGrpSpPr/>
            <p:nvPr/>
          </p:nvGrpSpPr>
          <p:grpSpPr>
            <a:xfrm>
              <a:off x="9878877" y="4083694"/>
              <a:ext cx="2169634" cy="1443215"/>
              <a:chOff x="2028105" y="1716735"/>
              <a:chExt cx="2620887" cy="1661003"/>
            </a:xfrm>
          </p:grpSpPr>
          <p:pic>
            <p:nvPicPr>
              <p:cNvPr id="74" name="Picture 73">
                <a:extLst>
                  <a:ext uri="{FF2B5EF4-FFF2-40B4-BE49-F238E27FC236}">
                    <a16:creationId xmlns:a16="http://schemas.microsoft.com/office/drawing/2014/main" id="{4C417D52-2A59-4324-8212-70AD399C61F6}"/>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75" name="Rectangle 74">
                <a:extLst>
                  <a:ext uri="{FF2B5EF4-FFF2-40B4-BE49-F238E27FC236}">
                    <a16:creationId xmlns:a16="http://schemas.microsoft.com/office/drawing/2014/main" id="{4CAB76B7-656D-49E1-A167-B1079B92F3CF}"/>
                  </a:ext>
                </a:extLst>
              </p:cNvPr>
              <p:cNvSpPr/>
              <p:nvPr/>
            </p:nvSpPr>
            <p:spPr>
              <a:xfrm>
                <a:off x="2028105" y="1835727"/>
                <a:ext cx="2620887" cy="144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Adoption</a:t>
                </a:r>
              </a:p>
              <a:p>
                <a:pPr algn="ctr"/>
                <a:r>
                  <a:rPr lang="en-US" sz="1600" dirty="0">
                    <a:solidFill>
                      <a:schemeClr val="bg1">
                        <a:lumMod val="50000"/>
                      </a:schemeClr>
                    </a:solidFill>
                    <a:latin typeface="+mj-lt"/>
                  </a:rPr>
                  <a:t>Public hearing, present to TJPDC, localities, and submit to DEQ </a:t>
                </a:r>
              </a:p>
            </p:txBody>
          </p:sp>
        </p:grpSp>
        <p:grpSp>
          <p:nvGrpSpPr>
            <p:cNvPr id="37" name="Group 36">
              <a:extLst>
                <a:ext uri="{FF2B5EF4-FFF2-40B4-BE49-F238E27FC236}">
                  <a16:creationId xmlns:a16="http://schemas.microsoft.com/office/drawing/2014/main" id="{D2AEE599-ECDB-42A5-A1D6-9954D32AD2D6}"/>
                </a:ext>
              </a:extLst>
            </p:cNvPr>
            <p:cNvGrpSpPr/>
            <p:nvPr/>
          </p:nvGrpSpPr>
          <p:grpSpPr>
            <a:xfrm>
              <a:off x="10735094" y="1874843"/>
              <a:ext cx="457200" cy="1477852"/>
              <a:chOff x="1464772" y="1836155"/>
              <a:chExt cx="457200" cy="1477852"/>
            </a:xfrm>
          </p:grpSpPr>
          <p:cxnSp>
            <p:nvCxnSpPr>
              <p:cNvPr id="38" name="Straight Connector 37">
                <a:extLst>
                  <a:ext uri="{FF2B5EF4-FFF2-40B4-BE49-F238E27FC236}">
                    <a16:creationId xmlns:a16="http://schemas.microsoft.com/office/drawing/2014/main" id="{E8F93B7A-4584-45A4-AFE1-7DB5CCD30512}"/>
                  </a:ext>
                </a:extLst>
              </p:cNvPr>
              <p:cNvCxnSpPr>
                <a:cxnSpLocks/>
              </p:cNvCxnSpPr>
              <p:nvPr/>
            </p:nvCxnSpPr>
            <p:spPr>
              <a:xfrm>
                <a:off x="1693372" y="2286000"/>
                <a:ext cx="0" cy="976745"/>
              </a:xfrm>
              <a:prstGeom prst="line">
                <a:avLst/>
              </a:prstGeom>
              <a:ln w="19050">
                <a:solidFill>
                  <a:srgbClr val="1060AE"/>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C6AE51B-CF01-4C74-949A-CA2AC7870635}"/>
                  </a:ext>
                </a:extLst>
              </p:cNvPr>
              <p:cNvSpPr/>
              <p:nvPr/>
            </p:nvSpPr>
            <p:spPr>
              <a:xfrm>
                <a:off x="1464772" y="183615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a:extLst>
                  <a:ext uri="{FF2B5EF4-FFF2-40B4-BE49-F238E27FC236}">
                    <a16:creationId xmlns:a16="http://schemas.microsoft.com/office/drawing/2014/main" id="{3F9290E2-530B-4054-BF22-8A8F566D77EF}"/>
                  </a:ext>
                </a:extLst>
              </p:cNvPr>
              <p:cNvSpPr/>
              <p:nvPr/>
            </p:nvSpPr>
            <p:spPr>
              <a:xfrm>
                <a:off x="1510492" y="1881875"/>
                <a:ext cx="365760" cy="365760"/>
              </a:xfrm>
              <a:prstGeom prst="ellipse">
                <a:avLst/>
              </a:prstGeom>
              <a:solidFill>
                <a:srgbClr val="106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6</a:t>
                </a:r>
              </a:p>
            </p:txBody>
          </p:sp>
          <p:sp>
            <p:nvSpPr>
              <p:cNvPr id="41" name="Oval 40">
                <a:extLst>
                  <a:ext uri="{FF2B5EF4-FFF2-40B4-BE49-F238E27FC236}">
                    <a16:creationId xmlns:a16="http://schemas.microsoft.com/office/drawing/2014/main" id="{199CF2AF-4AD7-4697-858A-4BF1CA823475}"/>
                  </a:ext>
                </a:extLst>
              </p:cNvPr>
              <p:cNvSpPr/>
              <p:nvPr/>
            </p:nvSpPr>
            <p:spPr>
              <a:xfrm>
                <a:off x="1647652" y="3222567"/>
                <a:ext cx="91440" cy="91440"/>
              </a:xfrm>
              <a:prstGeom prst="ellipse">
                <a:avLst/>
              </a:prstGeom>
              <a:solidFill>
                <a:srgbClr val="106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Group 4">
              <a:extLst>
                <a:ext uri="{FF2B5EF4-FFF2-40B4-BE49-F238E27FC236}">
                  <a16:creationId xmlns:a16="http://schemas.microsoft.com/office/drawing/2014/main" id="{B4373D8C-12C6-4256-9653-D53E07BAA9DE}"/>
                </a:ext>
              </a:extLst>
            </p:cNvPr>
            <p:cNvGrpSpPr/>
            <p:nvPr/>
          </p:nvGrpSpPr>
          <p:grpSpPr>
            <a:xfrm>
              <a:off x="10419246" y="3490177"/>
              <a:ext cx="1088903" cy="387928"/>
              <a:chOff x="8702044" y="3490177"/>
              <a:chExt cx="833648" cy="387928"/>
            </a:xfrm>
          </p:grpSpPr>
          <p:sp>
            <p:nvSpPr>
              <p:cNvPr id="18" name="Rectangle 17">
                <a:extLst>
                  <a:ext uri="{FF2B5EF4-FFF2-40B4-BE49-F238E27FC236}">
                    <a16:creationId xmlns:a16="http://schemas.microsoft.com/office/drawing/2014/main" id="{08BADBC1-EA82-423B-BB19-C68BA26207F6}"/>
                  </a:ext>
                </a:extLst>
              </p:cNvPr>
              <p:cNvSpPr/>
              <p:nvPr/>
            </p:nvSpPr>
            <p:spPr>
              <a:xfrm>
                <a:off x="8712732" y="3490177"/>
                <a:ext cx="822960" cy="387928"/>
              </a:xfrm>
              <a:prstGeom prst="rect">
                <a:avLst/>
              </a:prstGeom>
              <a:solidFill>
                <a:srgbClr val="1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TextBox 60">
                <a:extLst>
                  <a:ext uri="{FF2B5EF4-FFF2-40B4-BE49-F238E27FC236}">
                    <a16:creationId xmlns:a16="http://schemas.microsoft.com/office/drawing/2014/main" id="{5D70F0C8-8384-4E8E-9A22-1656F4CBC759}"/>
                  </a:ext>
                </a:extLst>
              </p:cNvPr>
              <p:cNvSpPr txBox="1"/>
              <p:nvPr/>
            </p:nvSpPr>
            <p:spPr>
              <a:xfrm>
                <a:off x="8702044" y="3499475"/>
                <a:ext cx="822960" cy="369332"/>
              </a:xfrm>
              <a:prstGeom prst="rect">
                <a:avLst/>
              </a:prstGeom>
              <a:noFill/>
            </p:spPr>
            <p:txBody>
              <a:bodyPr wrap="square" rtlCol="0">
                <a:spAutoFit/>
              </a:bodyPr>
              <a:lstStyle/>
              <a:p>
                <a:pPr algn="ctr"/>
                <a:r>
                  <a:rPr lang="en-US" dirty="0">
                    <a:solidFill>
                      <a:schemeClr val="bg1"/>
                    </a:solidFill>
                    <a:latin typeface="+mj-lt"/>
                  </a:rPr>
                  <a:t>Sep - Oct </a:t>
                </a:r>
              </a:p>
            </p:txBody>
          </p:sp>
        </p:grpSp>
      </p:grpSp>
      <p:grpSp>
        <p:nvGrpSpPr>
          <p:cNvPr id="13" name="Group 12">
            <a:extLst>
              <a:ext uri="{FF2B5EF4-FFF2-40B4-BE49-F238E27FC236}">
                <a16:creationId xmlns:a16="http://schemas.microsoft.com/office/drawing/2014/main" id="{C5A5DF10-3327-462F-B765-7422ECDAAE9C}"/>
              </a:ext>
            </a:extLst>
          </p:cNvPr>
          <p:cNvGrpSpPr/>
          <p:nvPr/>
        </p:nvGrpSpPr>
        <p:grpSpPr>
          <a:xfrm>
            <a:off x="5587114" y="1874843"/>
            <a:ext cx="2927572" cy="3983387"/>
            <a:chOff x="4687972" y="1874843"/>
            <a:chExt cx="2927572" cy="3997194"/>
          </a:xfrm>
        </p:grpSpPr>
        <p:grpSp>
          <p:nvGrpSpPr>
            <p:cNvPr id="47" name="Group 46">
              <a:extLst>
                <a:ext uri="{FF2B5EF4-FFF2-40B4-BE49-F238E27FC236}">
                  <a16:creationId xmlns:a16="http://schemas.microsoft.com/office/drawing/2014/main" id="{47B72EE0-80CC-4CAE-999F-DAFA41B08BAE}"/>
                </a:ext>
              </a:extLst>
            </p:cNvPr>
            <p:cNvGrpSpPr/>
            <p:nvPr/>
          </p:nvGrpSpPr>
          <p:grpSpPr>
            <a:xfrm>
              <a:off x="5902838" y="1874843"/>
              <a:ext cx="457200" cy="1477852"/>
              <a:chOff x="1464772" y="1836155"/>
              <a:chExt cx="457200" cy="1477852"/>
            </a:xfrm>
            <a:solidFill>
              <a:srgbClr val="95B856"/>
            </a:solidFill>
          </p:grpSpPr>
          <p:cxnSp>
            <p:nvCxnSpPr>
              <p:cNvPr id="48" name="Straight Connector 47">
                <a:extLst>
                  <a:ext uri="{FF2B5EF4-FFF2-40B4-BE49-F238E27FC236}">
                    <a16:creationId xmlns:a16="http://schemas.microsoft.com/office/drawing/2014/main" id="{47384758-3871-4B43-823D-9C5981D3EC69}"/>
                  </a:ext>
                </a:extLst>
              </p:cNvPr>
              <p:cNvCxnSpPr>
                <a:cxnSpLocks/>
              </p:cNvCxnSpPr>
              <p:nvPr/>
            </p:nvCxnSpPr>
            <p:spPr>
              <a:xfrm>
                <a:off x="1693372" y="2286000"/>
                <a:ext cx="0" cy="976745"/>
              </a:xfrm>
              <a:prstGeom prst="line">
                <a:avLst/>
              </a:prstGeom>
              <a:grpFill/>
              <a:ln w="19050">
                <a:solidFill>
                  <a:srgbClr val="95B856"/>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7A469AD6-95AF-410D-97EB-420F67D510B2}"/>
                  </a:ext>
                </a:extLst>
              </p:cNvPr>
              <p:cNvSpPr/>
              <p:nvPr/>
            </p:nvSpPr>
            <p:spPr>
              <a:xfrm>
                <a:off x="1464772" y="1836155"/>
                <a:ext cx="457200" cy="457200"/>
              </a:xfrm>
              <a:prstGeom prst="ellipse">
                <a:avLst/>
              </a:prstGeom>
              <a:solidFill>
                <a:schemeClr val="bg1"/>
              </a:solidFill>
              <a:ln>
                <a:solidFill>
                  <a:srgbClr val="95B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a:extLst>
                  <a:ext uri="{FF2B5EF4-FFF2-40B4-BE49-F238E27FC236}">
                    <a16:creationId xmlns:a16="http://schemas.microsoft.com/office/drawing/2014/main" id="{0B315C89-FCC3-4F5F-AF0D-986F89FB1784}"/>
                  </a:ext>
                </a:extLst>
              </p:cNvPr>
              <p:cNvSpPr/>
              <p:nvPr/>
            </p:nvSpPr>
            <p:spPr>
              <a:xfrm>
                <a:off x="1510492" y="1881875"/>
                <a:ext cx="365760" cy="365760"/>
              </a:xfrm>
              <a:prstGeom prst="ellipse">
                <a:avLst/>
              </a:prstGeom>
              <a:grpFill/>
              <a:ln>
                <a:solidFill>
                  <a:srgbClr val="95B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4</a:t>
                </a:r>
              </a:p>
            </p:txBody>
          </p:sp>
          <p:sp>
            <p:nvSpPr>
              <p:cNvPr id="51" name="Oval 50">
                <a:extLst>
                  <a:ext uri="{FF2B5EF4-FFF2-40B4-BE49-F238E27FC236}">
                    <a16:creationId xmlns:a16="http://schemas.microsoft.com/office/drawing/2014/main" id="{C103D248-2DF7-4986-BFC3-32CF04E2A806}"/>
                  </a:ext>
                </a:extLst>
              </p:cNvPr>
              <p:cNvSpPr/>
              <p:nvPr/>
            </p:nvSpPr>
            <p:spPr>
              <a:xfrm>
                <a:off x="1647652" y="3222567"/>
                <a:ext cx="91440" cy="91440"/>
              </a:xfrm>
              <a:prstGeom prst="ellipse">
                <a:avLst/>
              </a:prstGeom>
              <a:grpFill/>
              <a:ln>
                <a:solidFill>
                  <a:srgbClr val="95B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 name="Group 6">
              <a:extLst>
                <a:ext uri="{FF2B5EF4-FFF2-40B4-BE49-F238E27FC236}">
                  <a16:creationId xmlns:a16="http://schemas.microsoft.com/office/drawing/2014/main" id="{E0BB0A28-F412-4001-8354-66CD7720918C}"/>
                </a:ext>
              </a:extLst>
            </p:cNvPr>
            <p:cNvGrpSpPr/>
            <p:nvPr/>
          </p:nvGrpSpPr>
          <p:grpSpPr>
            <a:xfrm>
              <a:off x="5423291" y="3489640"/>
              <a:ext cx="1507733" cy="388465"/>
              <a:chOff x="4663655" y="3489640"/>
              <a:chExt cx="1507733" cy="388465"/>
            </a:xfrm>
          </p:grpSpPr>
          <p:sp>
            <p:nvSpPr>
              <p:cNvPr id="16" name="Rectangle 15">
                <a:extLst>
                  <a:ext uri="{FF2B5EF4-FFF2-40B4-BE49-F238E27FC236}">
                    <a16:creationId xmlns:a16="http://schemas.microsoft.com/office/drawing/2014/main" id="{E7D1B91A-4A0D-4CF7-A6F8-6794C799B3B2}"/>
                  </a:ext>
                </a:extLst>
              </p:cNvPr>
              <p:cNvSpPr/>
              <p:nvPr/>
            </p:nvSpPr>
            <p:spPr>
              <a:xfrm>
                <a:off x="4804775" y="3490177"/>
                <a:ext cx="1230487" cy="387928"/>
              </a:xfrm>
              <a:prstGeom prst="rect">
                <a:avLst/>
              </a:prstGeom>
              <a:solidFill>
                <a:srgbClr val="95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TextBox 58">
                <a:extLst>
                  <a:ext uri="{FF2B5EF4-FFF2-40B4-BE49-F238E27FC236}">
                    <a16:creationId xmlns:a16="http://schemas.microsoft.com/office/drawing/2014/main" id="{A32DD4DE-1DAD-465F-8E2D-E8854C88797F}"/>
                  </a:ext>
                </a:extLst>
              </p:cNvPr>
              <p:cNvSpPr txBox="1"/>
              <p:nvPr/>
            </p:nvSpPr>
            <p:spPr>
              <a:xfrm>
                <a:off x="4663655" y="3489640"/>
                <a:ext cx="1507733" cy="370612"/>
              </a:xfrm>
              <a:prstGeom prst="rect">
                <a:avLst/>
              </a:prstGeom>
              <a:noFill/>
            </p:spPr>
            <p:txBody>
              <a:bodyPr wrap="square" rtlCol="0">
                <a:spAutoFit/>
              </a:bodyPr>
              <a:lstStyle/>
              <a:p>
                <a:pPr algn="ctr"/>
                <a:r>
                  <a:rPr lang="en-US" dirty="0">
                    <a:solidFill>
                      <a:schemeClr val="bg1"/>
                    </a:solidFill>
                    <a:latin typeface="+mj-lt"/>
                  </a:rPr>
                  <a:t>Dec – Feb 26</a:t>
                </a:r>
              </a:p>
            </p:txBody>
          </p:sp>
        </p:grpSp>
        <p:grpSp>
          <p:nvGrpSpPr>
            <p:cNvPr id="79" name="Group 78">
              <a:extLst>
                <a:ext uri="{FF2B5EF4-FFF2-40B4-BE49-F238E27FC236}">
                  <a16:creationId xmlns:a16="http://schemas.microsoft.com/office/drawing/2014/main" id="{D5E327B0-BF09-41F7-B056-B96D9714B563}"/>
                </a:ext>
              </a:extLst>
            </p:cNvPr>
            <p:cNvGrpSpPr/>
            <p:nvPr/>
          </p:nvGrpSpPr>
          <p:grpSpPr>
            <a:xfrm>
              <a:off x="4687972" y="4083694"/>
              <a:ext cx="2927572" cy="1788343"/>
              <a:chOff x="1592845" y="1716735"/>
              <a:chExt cx="3540554" cy="2056023"/>
            </a:xfrm>
          </p:grpSpPr>
          <p:pic>
            <p:nvPicPr>
              <p:cNvPr id="80" name="Picture 79">
                <a:extLst>
                  <a:ext uri="{FF2B5EF4-FFF2-40B4-BE49-F238E27FC236}">
                    <a16:creationId xmlns:a16="http://schemas.microsoft.com/office/drawing/2014/main" id="{295F83BD-B274-4681-A5B2-4210EDEE9B1A}"/>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81" name="Rectangle 80">
                <a:extLst>
                  <a:ext uri="{FF2B5EF4-FFF2-40B4-BE49-F238E27FC236}">
                    <a16:creationId xmlns:a16="http://schemas.microsoft.com/office/drawing/2014/main" id="{3F763953-16D2-49E2-9194-4E7741AFFB1B}"/>
                  </a:ext>
                </a:extLst>
              </p:cNvPr>
              <p:cNvSpPr/>
              <p:nvPr/>
            </p:nvSpPr>
            <p:spPr>
              <a:xfrm>
                <a:off x="1592845" y="1826430"/>
                <a:ext cx="3540554" cy="194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mj-lt"/>
                  </a:rPr>
                  <a:t>Implementation Planning</a:t>
                </a:r>
              </a:p>
              <a:p>
                <a:pPr algn="ctr"/>
                <a:r>
                  <a:rPr lang="en-US" sz="1600" dirty="0">
                    <a:solidFill>
                      <a:schemeClr val="bg1">
                        <a:lumMod val="50000"/>
                      </a:schemeClr>
                    </a:solidFill>
                  </a:rPr>
                  <a:t>Determine goals, objectives, and implementation schedule</a:t>
                </a:r>
              </a:p>
            </p:txBody>
          </p:sp>
        </p:grpSp>
      </p:grpSp>
      <p:grpSp>
        <p:nvGrpSpPr>
          <p:cNvPr id="11" name="Group 10">
            <a:extLst>
              <a:ext uri="{FF2B5EF4-FFF2-40B4-BE49-F238E27FC236}">
                <a16:creationId xmlns:a16="http://schemas.microsoft.com/office/drawing/2014/main" id="{78F6DE9F-55A0-44AE-8E82-DEC194804F3E}"/>
              </a:ext>
            </a:extLst>
          </p:cNvPr>
          <p:cNvGrpSpPr/>
          <p:nvPr/>
        </p:nvGrpSpPr>
        <p:grpSpPr>
          <a:xfrm>
            <a:off x="1787351" y="1874843"/>
            <a:ext cx="2745885" cy="3653603"/>
            <a:chOff x="1309381" y="1874843"/>
            <a:chExt cx="2745885" cy="3653603"/>
          </a:xfrm>
        </p:grpSpPr>
        <p:grpSp>
          <p:nvGrpSpPr>
            <p:cNvPr id="31" name="Group 30">
              <a:extLst>
                <a:ext uri="{FF2B5EF4-FFF2-40B4-BE49-F238E27FC236}">
                  <a16:creationId xmlns:a16="http://schemas.microsoft.com/office/drawing/2014/main" id="{F09973C1-BDA0-49E0-960C-6012EFC0689C}"/>
                </a:ext>
              </a:extLst>
            </p:cNvPr>
            <p:cNvGrpSpPr/>
            <p:nvPr/>
          </p:nvGrpSpPr>
          <p:grpSpPr>
            <a:xfrm>
              <a:off x="2392148" y="1874843"/>
              <a:ext cx="457200" cy="1477852"/>
              <a:chOff x="1464772" y="1836155"/>
              <a:chExt cx="457200" cy="1477852"/>
            </a:xfrm>
          </p:grpSpPr>
          <p:cxnSp>
            <p:nvCxnSpPr>
              <p:cNvPr id="21" name="Straight Connector 20">
                <a:extLst>
                  <a:ext uri="{FF2B5EF4-FFF2-40B4-BE49-F238E27FC236}">
                    <a16:creationId xmlns:a16="http://schemas.microsoft.com/office/drawing/2014/main" id="{A8023A49-BC86-49C0-9656-27E7CBBBA6F4}"/>
                  </a:ext>
                </a:extLst>
              </p:cNvPr>
              <p:cNvCxnSpPr>
                <a:cxnSpLocks/>
              </p:cNvCxnSpPr>
              <p:nvPr/>
            </p:nvCxnSpPr>
            <p:spPr>
              <a:xfrm>
                <a:off x="1693372" y="2286000"/>
                <a:ext cx="0" cy="976745"/>
              </a:xfrm>
              <a:prstGeom prst="line">
                <a:avLst/>
              </a:prstGeom>
              <a:ln w="19050">
                <a:solidFill>
                  <a:srgbClr val="1060AE"/>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1BC6BDA-0227-489C-BEFB-79C36CE64B2F}"/>
                  </a:ext>
                </a:extLst>
              </p:cNvPr>
              <p:cNvSpPr/>
              <p:nvPr/>
            </p:nvSpPr>
            <p:spPr>
              <a:xfrm>
                <a:off x="1464772" y="1836155"/>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Oval 28">
                <a:extLst>
                  <a:ext uri="{FF2B5EF4-FFF2-40B4-BE49-F238E27FC236}">
                    <a16:creationId xmlns:a16="http://schemas.microsoft.com/office/drawing/2014/main" id="{1E72B9B2-A6C1-4037-BA1C-D349B8E8B3BD}"/>
                  </a:ext>
                </a:extLst>
              </p:cNvPr>
              <p:cNvSpPr/>
              <p:nvPr/>
            </p:nvSpPr>
            <p:spPr>
              <a:xfrm>
                <a:off x="1510492" y="1881875"/>
                <a:ext cx="365760" cy="365760"/>
              </a:xfrm>
              <a:prstGeom prst="ellipse">
                <a:avLst/>
              </a:prstGeom>
              <a:solidFill>
                <a:srgbClr val="106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2</a:t>
                </a:r>
              </a:p>
            </p:txBody>
          </p:sp>
          <p:sp>
            <p:nvSpPr>
              <p:cNvPr id="30" name="Oval 29">
                <a:extLst>
                  <a:ext uri="{FF2B5EF4-FFF2-40B4-BE49-F238E27FC236}">
                    <a16:creationId xmlns:a16="http://schemas.microsoft.com/office/drawing/2014/main" id="{F8D26CD2-2642-4DAF-938B-C8EBD7D4250E}"/>
                  </a:ext>
                </a:extLst>
              </p:cNvPr>
              <p:cNvSpPr/>
              <p:nvPr/>
            </p:nvSpPr>
            <p:spPr>
              <a:xfrm>
                <a:off x="1647652" y="3222567"/>
                <a:ext cx="91440" cy="91440"/>
              </a:xfrm>
              <a:prstGeom prst="ellipse">
                <a:avLst/>
              </a:prstGeom>
              <a:solidFill>
                <a:srgbClr val="106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9" name="Group 8">
              <a:extLst>
                <a:ext uri="{FF2B5EF4-FFF2-40B4-BE49-F238E27FC236}">
                  <a16:creationId xmlns:a16="http://schemas.microsoft.com/office/drawing/2014/main" id="{E6F2AC5D-5C1A-49A1-87B7-C640758BD5C3}"/>
                </a:ext>
              </a:extLst>
            </p:cNvPr>
            <p:cNvGrpSpPr/>
            <p:nvPr/>
          </p:nvGrpSpPr>
          <p:grpSpPr>
            <a:xfrm>
              <a:off x="1655219" y="3490177"/>
              <a:ext cx="1921624" cy="387928"/>
              <a:chOff x="147687" y="3490177"/>
              <a:chExt cx="1921624" cy="387928"/>
            </a:xfrm>
          </p:grpSpPr>
          <p:sp>
            <p:nvSpPr>
              <p:cNvPr id="14" name="Rectangle 13">
                <a:extLst>
                  <a:ext uri="{FF2B5EF4-FFF2-40B4-BE49-F238E27FC236}">
                    <a16:creationId xmlns:a16="http://schemas.microsoft.com/office/drawing/2014/main" id="{6392C4E8-6D1B-4F50-BE1C-7D4944927D86}"/>
                  </a:ext>
                </a:extLst>
              </p:cNvPr>
              <p:cNvSpPr/>
              <p:nvPr/>
            </p:nvSpPr>
            <p:spPr>
              <a:xfrm>
                <a:off x="312045" y="3490177"/>
                <a:ext cx="1681477" cy="387928"/>
              </a:xfrm>
              <a:prstGeom prst="rect">
                <a:avLst/>
              </a:prstGeom>
              <a:solidFill>
                <a:srgbClr val="1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TextBox 56">
                <a:extLst>
                  <a:ext uri="{FF2B5EF4-FFF2-40B4-BE49-F238E27FC236}">
                    <a16:creationId xmlns:a16="http://schemas.microsoft.com/office/drawing/2014/main" id="{0487DE3C-8C41-433E-9F75-572EA829F5C4}"/>
                  </a:ext>
                </a:extLst>
              </p:cNvPr>
              <p:cNvSpPr txBox="1"/>
              <p:nvPr/>
            </p:nvSpPr>
            <p:spPr>
              <a:xfrm>
                <a:off x="147687" y="3490177"/>
                <a:ext cx="1921624" cy="369332"/>
              </a:xfrm>
              <a:prstGeom prst="rect">
                <a:avLst/>
              </a:prstGeom>
              <a:noFill/>
            </p:spPr>
            <p:txBody>
              <a:bodyPr wrap="square" rtlCol="0">
                <a:spAutoFit/>
              </a:bodyPr>
              <a:lstStyle/>
              <a:p>
                <a:pPr algn="ctr"/>
                <a:r>
                  <a:rPr lang="en-US" dirty="0">
                    <a:solidFill>
                      <a:schemeClr val="bg1"/>
                    </a:solidFill>
                    <a:latin typeface="+mj-lt"/>
                  </a:rPr>
                  <a:t>Sep – Oct 25</a:t>
                </a:r>
              </a:p>
            </p:txBody>
          </p:sp>
        </p:grpSp>
        <p:grpSp>
          <p:nvGrpSpPr>
            <p:cNvPr id="82" name="Group 81">
              <a:extLst>
                <a:ext uri="{FF2B5EF4-FFF2-40B4-BE49-F238E27FC236}">
                  <a16:creationId xmlns:a16="http://schemas.microsoft.com/office/drawing/2014/main" id="{B0B3241F-1D7A-4256-BA2F-6021D5FB85D5}"/>
                </a:ext>
              </a:extLst>
            </p:cNvPr>
            <p:cNvGrpSpPr/>
            <p:nvPr/>
          </p:nvGrpSpPr>
          <p:grpSpPr>
            <a:xfrm>
              <a:off x="1309381" y="4083694"/>
              <a:ext cx="2745885" cy="1444752"/>
              <a:chOff x="1746262" y="1716735"/>
              <a:chExt cx="3328097" cy="1661003"/>
            </a:xfrm>
          </p:grpSpPr>
          <p:pic>
            <p:nvPicPr>
              <p:cNvPr id="83" name="Picture 82">
                <a:extLst>
                  <a:ext uri="{FF2B5EF4-FFF2-40B4-BE49-F238E27FC236}">
                    <a16:creationId xmlns:a16="http://schemas.microsoft.com/office/drawing/2014/main" id="{36510300-48E4-43EB-AE15-135F1DABA4F7}"/>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84" name="Rectangle 83">
                <a:extLst>
                  <a:ext uri="{FF2B5EF4-FFF2-40B4-BE49-F238E27FC236}">
                    <a16:creationId xmlns:a16="http://schemas.microsoft.com/office/drawing/2014/main" id="{7CBB9D83-7E8D-4C84-8272-82BADDABF7EC}"/>
                  </a:ext>
                </a:extLst>
              </p:cNvPr>
              <p:cNvSpPr/>
              <p:nvPr/>
            </p:nvSpPr>
            <p:spPr>
              <a:xfrm>
                <a:off x="1746262" y="1854677"/>
                <a:ext cx="3328097" cy="144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Data Collection</a:t>
                </a:r>
              </a:p>
              <a:p>
                <a:pPr algn="ctr"/>
                <a:r>
                  <a:rPr lang="en-US" sz="1600" b="1" dirty="0">
                    <a:solidFill>
                      <a:schemeClr val="tx1"/>
                    </a:solidFill>
                  </a:rPr>
                  <a:t>&amp; Analysis</a:t>
                </a:r>
              </a:p>
              <a:p>
                <a:pPr algn="ctr"/>
                <a:r>
                  <a:rPr lang="en-US" sz="1600" dirty="0">
                    <a:solidFill>
                      <a:schemeClr val="tx1"/>
                    </a:solidFill>
                  </a:rPr>
                  <a:t>Current &amp; future waste generation projections </a:t>
                </a:r>
              </a:p>
              <a:p>
                <a:pPr algn="ctr"/>
                <a:endParaRPr lang="en-US" sz="1600" dirty="0">
                  <a:solidFill>
                    <a:schemeClr val="bg1">
                      <a:lumMod val="50000"/>
                    </a:schemeClr>
                  </a:solidFill>
                  <a:latin typeface="+mj-lt"/>
                </a:endParaRPr>
              </a:p>
            </p:txBody>
          </p:sp>
        </p:grpSp>
      </p:grpSp>
      <p:grpSp>
        <p:nvGrpSpPr>
          <p:cNvPr id="12" name="Group 11">
            <a:extLst>
              <a:ext uri="{FF2B5EF4-FFF2-40B4-BE49-F238E27FC236}">
                <a16:creationId xmlns:a16="http://schemas.microsoft.com/office/drawing/2014/main" id="{F7AF8B84-B3BF-48EB-A8B5-6817885DA172}"/>
              </a:ext>
            </a:extLst>
          </p:cNvPr>
          <p:cNvGrpSpPr/>
          <p:nvPr/>
        </p:nvGrpSpPr>
        <p:grpSpPr>
          <a:xfrm>
            <a:off x="3800258" y="1812852"/>
            <a:ext cx="2663294" cy="3877125"/>
            <a:chOff x="3143464" y="1887266"/>
            <a:chExt cx="2663294" cy="3674280"/>
          </a:xfrm>
        </p:grpSpPr>
        <p:grpSp>
          <p:nvGrpSpPr>
            <p:cNvPr id="32" name="Group 31">
              <a:extLst>
                <a:ext uri="{FF2B5EF4-FFF2-40B4-BE49-F238E27FC236}">
                  <a16:creationId xmlns:a16="http://schemas.microsoft.com/office/drawing/2014/main" id="{F790C331-F699-4D8A-A3F3-1D7875AF2EEF}"/>
                </a:ext>
              </a:extLst>
            </p:cNvPr>
            <p:cNvGrpSpPr/>
            <p:nvPr/>
          </p:nvGrpSpPr>
          <p:grpSpPr>
            <a:xfrm rot="10800000">
              <a:off x="4048752" y="4083694"/>
              <a:ext cx="457200" cy="1477852"/>
              <a:chOff x="1464772" y="1836155"/>
              <a:chExt cx="457200" cy="1477852"/>
            </a:xfrm>
            <a:solidFill>
              <a:srgbClr val="17A086"/>
            </a:solidFill>
          </p:grpSpPr>
          <p:cxnSp>
            <p:nvCxnSpPr>
              <p:cNvPr id="33" name="Straight Connector 32">
                <a:extLst>
                  <a:ext uri="{FF2B5EF4-FFF2-40B4-BE49-F238E27FC236}">
                    <a16:creationId xmlns:a16="http://schemas.microsoft.com/office/drawing/2014/main" id="{AF95EA2D-DB26-4482-8FE2-C64113F5CC94}"/>
                  </a:ext>
                </a:extLst>
              </p:cNvPr>
              <p:cNvCxnSpPr>
                <a:cxnSpLocks/>
              </p:cNvCxnSpPr>
              <p:nvPr/>
            </p:nvCxnSpPr>
            <p:spPr>
              <a:xfrm>
                <a:off x="1693372" y="2286000"/>
                <a:ext cx="0" cy="976745"/>
              </a:xfrm>
              <a:prstGeom prst="line">
                <a:avLst/>
              </a:prstGeom>
              <a:grpFill/>
              <a:ln w="19050">
                <a:solidFill>
                  <a:srgbClr val="17A08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838C18D-27D7-47A4-85C7-67AC1877B86D}"/>
                  </a:ext>
                </a:extLst>
              </p:cNvPr>
              <p:cNvSpPr/>
              <p:nvPr/>
            </p:nvSpPr>
            <p:spPr>
              <a:xfrm>
                <a:off x="1464772" y="1836155"/>
                <a:ext cx="457200" cy="457200"/>
              </a:xfrm>
              <a:prstGeom prst="ellipse">
                <a:avLst/>
              </a:prstGeom>
              <a:noFill/>
              <a:ln>
                <a:solidFill>
                  <a:srgbClr val="17A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Oval 34">
                <a:extLst>
                  <a:ext uri="{FF2B5EF4-FFF2-40B4-BE49-F238E27FC236}">
                    <a16:creationId xmlns:a16="http://schemas.microsoft.com/office/drawing/2014/main" id="{A074D0C4-78A7-4E6C-A938-8A985681D53D}"/>
                  </a:ext>
                </a:extLst>
              </p:cNvPr>
              <p:cNvSpPr/>
              <p:nvPr/>
            </p:nvSpPr>
            <p:spPr>
              <a:xfrm rot="10800000">
                <a:off x="1510492" y="1881875"/>
                <a:ext cx="365760" cy="365760"/>
              </a:xfrm>
              <a:prstGeom prst="ellipse">
                <a:avLst/>
              </a:prstGeom>
              <a:grpFill/>
              <a:ln>
                <a:solidFill>
                  <a:srgbClr val="17A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3</a:t>
                </a:r>
              </a:p>
            </p:txBody>
          </p:sp>
          <p:sp>
            <p:nvSpPr>
              <p:cNvPr id="36" name="Oval 35">
                <a:extLst>
                  <a:ext uri="{FF2B5EF4-FFF2-40B4-BE49-F238E27FC236}">
                    <a16:creationId xmlns:a16="http://schemas.microsoft.com/office/drawing/2014/main" id="{2CC00F35-B09C-47E0-94A5-4C7892F68EF6}"/>
                  </a:ext>
                </a:extLst>
              </p:cNvPr>
              <p:cNvSpPr/>
              <p:nvPr/>
            </p:nvSpPr>
            <p:spPr>
              <a:xfrm>
                <a:off x="1647652" y="3222567"/>
                <a:ext cx="91440" cy="91440"/>
              </a:xfrm>
              <a:prstGeom prst="ellipse">
                <a:avLst/>
              </a:prstGeom>
              <a:grpFill/>
              <a:ln>
                <a:solidFill>
                  <a:srgbClr val="17A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 name="Group 7">
              <a:extLst>
                <a:ext uri="{FF2B5EF4-FFF2-40B4-BE49-F238E27FC236}">
                  <a16:creationId xmlns:a16="http://schemas.microsoft.com/office/drawing/2014/main" id="{6FB8AEA1-C1D9-408C-9D3D-459883450654}"/>
                </a:ext>
              </a:extLst>
            </p:cNvPr>
            <p:cNvGrpSpPr/>
            <p:nvPr/>
          </p:nvGrpSpPr>
          <p:grpSpPr>
            <a:xfrm>
              <a:off x="3535926" y="3490177"/>
              <a:ext cx="1921624" cy="612516"/>
              <a:chOff x="2602573" y="3490177"/>
              <a:chExt cx="1921624" cy="612516"/>
            </a:xfrm>
          </p:grpSpPr>
          <p:sp>
            <p:nvSpPr>
              <p:cNvPr id="15" name="Rectangle 14">
                <a:extLst>
                  <a:ext uri="{FF2B5EF4-FFF2-40B4-BE49-F238E27FC236}">
                    <a16:creationId xmlns:a16="http://schemas.microsoft.com/office/drawing/2014/main" id="{B5BD3B32-A806-4803-BE52-DA64E67AEBC5}"/>
                  </a:ext>
                </a:extLst>
              </p:cNvPr>
              <p:cNvSpPr/>
              <p:nvPr/>
            </p:nvSpPr>
            <p:spPr>
              <a:xfrm>
                <a:off x="2769055" y="3490177"/>
                <a:ext cx="1635604" cy="354292"/>
              </a:xfrm>
              <a:prstGeom prst="rect">
                <a:avLst/>
              </a:prstGeom>
              <a:solidFill>
                <a:srgbClr val="17A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TextBox 57">
                <a:extLst>
                  <a:ext uri="{FF2B5EF4-FFF2-40B4-BE49-F238E27FC236}">
                    <a16:creationId xmlns:a16="http://schemas.microsoft.com/office/drawing/2014/main" id="{B66F989E-E667-4F47-A1B7-E9A50ED68709}"/>
                  </a:ext>
                </a:extLst>
              </p:cNvPr>
              <p:cNvSpPr txBox="1"/>
              <p:nvPr/>
            </p:nvSpPr>
            <p:spPr>
              <a:xfrm>
                <a:off x="2602573" y="3490177"/>
                <a:ext cx="1921624" cy="612516"/>
              </a:xfrm>
              <a:prstGeom prst="rect">
                <a:avLst/>
              </a:prstGeom>
              <a:noFill/>
            </p:spPr>
            <p:txBody>
              <a:bodyPr wrap="square" rtlCol="0">
                <a:spAutoFit/>
              </a:bodyPr>
              <a:lstStyle/>
              <a:p>
                <a:pPr algn="ctr"/>
                <a:r>
                  <a:rPr lang="en-US" dirty="0">
                    <a:solidFill>
                      <a:schemeClr val="bg1"/>
                    </a:solidFill>
                  </a:rPr>
                  <a:t>Oct 25 – Sep 26</a:t>
                </a:r>
              </a:p>
              <a:p>
                <a:pPr algn="ctr"/>
                <a:endParaRPr lang="en-US" dirty="0">
                  <a:solidFill>
                    <a:schemeClr val="bg1"/>
                  </a:solidFill>
                  <a:latin typeface="+mj-lt"/>
                </a:endParaRPr>
              </a:p>
            </p:txBody>
          </p:sp>
        </p:grpSp>
        <p:grpSp>
          <p:nvGrpSpPr>
            <p:cNvPr id="105" name="Group 104">
              <a:extLst>
                <a:ext uri="{FF2B5EF4-FFF2-40B4-BE49-F238E27FC236}">
                  <a16:creationId xmlns:a16="http://schemas.microsoft.com/office/drawing/2014/main" id="{173CF613-59F6-4FE8-9094-98CB02FF6B7B}"/>
                </a:ext>
              </a:extLst>
            </p:cNvPr>
            <p:cNvGrpSpPr/>
            <p:nvPr/>
          </p:nvGrpSpPr>
          <p:grpSpPr>
            <a:xfrm>
              <a:off x="3143464" y="1887266"/>
              <a:ext cx="2663294" cy="1444752"/>
              <a:chOff x="1782936" y="1716735"/>
              <a:chExt cx="3220942" cy="1661003"/>
            </a:xfrm>
          </p:grpSpPr>
          <p:pic>
            <p:nvPicPr>
              <p:cNvPr id="106" name="Picture 105">
                <a:extLst>
                  <a:ext uri="{FF2B5EF4-FFF2-40B4-BE49-F238E27FC236}">
                    <a16:creationId xmlns:a16="http://schemas.microsoft.com/office/drawing/2014/main" id="{7F12E433-1A76-46F2-9295-5A45443D8C8B}"/>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107" name="Rectangle 106">
                <a:extLst>
                  <a:ext uri="{FF2B5EF4-FFF2-40B4-BE49-F238E27FC236}">
                    <a16:creationId xmlns:a16="http://schemas.microsoft.com/office/drawing/2014/main" id="{7C9D4C93-1455-4F14-B52F-CA80E70CE4B1}"/>
                  </a:ext>
                </a:extLst>
              </p:cNvPr>
              <p:cNvSpPr/>
              <p:nvPr/>
            </p:nvSpPr>
            <p:spPr>
              <a:xfrm>
                <a:off x="1782936" y="1835727"/>
                <a:ext cx="3220942" cy="144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Public Engagement</a:t>
                </a:r>
              </a:p>
              <a:p>
                <a:pPr algn="ctr"/>
                <a:r>
                  <a:rPr lang="en-US" sz="1600" dirty="0">
                    <a:solidFill>
                      <a:schemeClr val="bg1">
                        <a:lumMod val="50000"/>
                      </a:schemeClr>
                    </a:solidFill>
                  </a:rPr>
                  <a:t>Survey, Virtual Workshop, Public Comment,</a:t>
                </a:r>
              </a:p>
              <a:p>
                <a:pPr algn="ctr"/>
                <a:r>
                  <a:rPr lang="en-US" sz="1600" dirty="0">
                    <a:solidFill>
                      <a:schemeClr val="bg1">
                        <a:lumMod val="50000"/>
                      </a:schemeClr>
                    </a:solidFill>
                  </a:rPr>
                  <a:t>Public Hearing, </a:t>
                </a:r>
              </a:p>
              <a:p>
                <a:pPr algn="ctr"/>
                <a:r>
                  <a:rPr lang="en-US" sz="1600" dirty="0">
                    <a:solidFill>
                      <a:schemeClr val="bg1">
                        <a:lumMod val="50000"/>
                      </a:schemeClr>
                    </a:solidFill>
                  </a:rPr>
                  <a:t>Local Presentations</a:t>
                </a:r>
              </a:p>
            </p:txBody>
          </p:sp>
        </p:grpSp>
      </p:grpSp>
      <p:grpSp>
        <p:nvGrpSpPr>
          <p:cNvPr id="25" name="Group 24">
            <a:extLst>
              <a:ext uri="{FF2B5EF4-FFF2-40B4-BE49-F238E27FC236}">
                <a16:creationId xmlns:a16="http://schemas.microsoft.com/office/drawing/2014/main" id="{794016D6-4904-43EB-B940-627D16BF678B}"/>
              </a:ext>
            </a:extLst>
          </p:cNvPr>
          <p:cNvGrpSpPr/>
          <p:nvPr/>
        </p:nvGrpSpPr>
        <p:grpSpPr>
          <a:xfrm>
            <a:off x="3502" y="1206451"/>
            <a:ext cx="2212849" cy="4355096"/>
            <a:chOff x="3502" y="1206451"/>
            <a:chExt cx="2212849" cy="4355095"/>
          </a:xfrm>
        </p:grpSpPr>
        <p:grpSp>
          <p:nvGrpSpPr>
            <p:cNvPr id="24" name="Group 23">
              <a:extLst>
                <a:ext uri="{FF2B5EF4-FFF2-40B4-BE49-F238E27FC236}">
                  <a16:creationId xmlns:a16="http://schemas.microsoft.com/office/drawing/2014/main" id="{7EC52DF9-BA99-4CAB-9497-5D7D3996CEC4}"/>
                </a:ext>
              </a:extLst>
            </p:cNvPr>
            <p:cNvGrpSpPr/>
            <p:nvPr/>
          </p:nvGrpSpPr>
          <p:grpSpPr>
            <a:xfrm>
              <a:off x="3502" y="1887266"/>
              <a:ext cx="2167128" cy="3674280"/>
              <a:chOff x="3502" y="1887266"/>
              <a:chExt cx="2167128" cy="3674280"/>
            </a:xfrm>
          </p:grpSpPr>
          <p:grpSp>
            <p:nvGrpSpPr>
              <p:cNvPr id="69" name="Group 68">
                <a:extLst>
                  <a:ext uri="{FF2B5EF4-FFF2-40B4-BE49-F238E27FC236}">
                    <a16:creationId xmlns:a16="http://schemas.microsoft.com/office/drawing/2014/main" id="{145AD819-ABE4-42A4-B4F3-2D85508CEC5E}"/>
                  </a:ext>
                </a:extLst>
              </p:cNvPr>
              <p:cNvGrpSpPr/>
              <p:nvPr/>
            </p:nvGrpSpPr>
            <p:grpSpPr>
              <a:xfrm>
                <a:off x="3502" y="1887266"/>
                <a:ext cx="2167128" cy="1444752"/>
                <a:chOff x="2028106" y="1716735"/>
                <a:chExt cx="2620887" cy="1661003"/>
              </a:xfrm>
            </p:grpSpPr>
            <p:pic>
              <p:nvPicPr>
                <p:cNvPr id="67" name="Picture 66">
                  <a:extLst>
                    <a:ext uri="{FF2B5EF4-FFF2-40B4-BE49-F238E27FC236}">
                      <a16:creationId xmlns:a16="http://schemas.microsoft.com/office/drawing/2014/main" id="{0842536A-7B77-4ECF-BE94-FA5FCC7C891E}"/>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68" name="Rectangle 67">
                  <a:extLst>
                    <a:ext uri="{FF2B5EF4-FFF2-40B4-BE49-F238E27FC236}">
                      <a16:creationId xmlns:a16="http://schemas.microsoft.com/office/drawing/2014/main" id="{DED2A188-0E0D-4570-BDF2-D02A3D51AD87}"/>
                    </a:ext>
                  </a:extLst>
                </p:cNvPr>
                <p:cNvSpPr/>
                <p:nvPr/>
              </p:nvSpPr>
              <p:spPr>
                <a:xfrm>
                  <a:off x="2028106" y="1835727"/>
                  <a:ext cx="2620887" cy="137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bg1">
                          <a:lumMod val="50000"/>
                        </a:schemeClr>
                      </a:solidFill>
                      <a:latin typeface="+mj-lt"/>
                    </a:rPr>
                    <a:t>Five meetings to coordinate the update with local staff and stakeholders</a:t>
                  </a:r>
                </a:p>
              </p:txBody>
            </p:sp>
          </p:grpSp>
          <p:sp>
            <p:nvSpPr>
              <p:cNvPr id="64" name="Rectangle 63">
                <a:extLst>
                  <a:ext uri="{FF2B5EF4-FFF2-40B4-BE49-F238E27FC236}">
                    <a16:creationId xmlns:a16="http://schemas.microsoft.com/office/drawing/2014/main" id="{FABF06A2-5EEE-4EDD-B505-D4E180F04171}"/>
                  </a:ext>
                </a:extLst>
              </p:cNvPr>
              <p:cNvSpPr/>
              <p:nvPr/>
            </p:nvSpPr>
            <p:spPr>
              <a:xfrm>
                <a:off x="510139" y="3499475"/>
                <a:ext cx="1318661" cy="387928"/>
              </a:xfrm>
              <a:prstGeom prst="rect">
                <a:avLst/>
              </a:prstGeom>
              <a:solidFill>
                <a:srgbClr val="F39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Sep – Jul 26</a:t>
                </a:r>
              </a:p>
            </p:txBody>
          </p:sp>
          <p:grpSp>
            <p:nvGrpSpPr>
              <p:cNvPr id="65" name="Group 64">
                <a:extLst>
                  <a:ext uri="{FF2B5EF4-FFF2-40B4-BE49-F238E27FC236}">
                    <a16:creationId xmlns:a16="http://schemas.microsoft.com/office/drawing/2014/main" id="{A97BF612-F7CF-4769-916B-2461A09B2662}"/>
                  </a:ext>
                </a:extLst>
              </p:cNvPr>
              <p:cNvGrpSpPr/>
              <p:nvPr/>
            </p:nvGrpSpPr>
            <p:grpSpPr>
              <a:xfrm rot="10800000">
                <a:off x="858467" y="4083694"/>
                <a:ext cx="457200" cy="1477852"/>
                <a:chOff x="1464772" y="1836155"/>
                <a:chExt cx="457200" cy="1477852"/>
              </a:xfrm>
              <a:solidFill>
                <a:srgbClr val="F39C07"/>
              </a:solidFill>
            </p:grpSpPr>
            <p:cxnSp>
              <p:nvCxnSpPr>
                <p:cNvPr id="66" name="Straight Connector 65">
                  <a:extLst>
                    <a:ext uri="{FF2B5EF4-FFF2-40B4-BE49-F238E27FC236}">
                      <a16:creationId xmlns:a16="http://schemas.microsoft.com/office/drawing/2014/main" id="{86B94A48-428C-47D4-9911-9881FFA9B084}"/>
                    </a:ext>
                  </a:extLst>
                </p:cNvPr>
                <p:cNvCxnSpPr>
                  <a:cxnSpLocks/>
                </p:cNvCxnSpPr>
                <p:nvPr/>
              </p:nvCxnSpPr>
              <p:spPr>
                <a:xfrm>
                  <a:off x="1693372" y="2286000"/>
                  <a:ext cx="0" cy="976745"/>
                </a:xfrm>
                <a:prstGeom prst="line">
                  <a:avLst/>
                </a:prstGeom>
                <a:grpFill/>
                <a:ln w="19050">
                  <a:solidFill>
                    <a:srgbClr val="F39C07"/>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3E9B0A27-EC9D-4171-8AC3-1F9F51747530}"/>
                    </a:ext>
                  </a:extLst>
                </p:cNvPr>
                <p:cNvSpPr/>
                <p:nvPr/>
              </p:nvSpPr>
              <p:spPr>
                <a:xfrm>
                  <a:off x="1464772" y="1836155"/>
                  <a:ext cx="457200" cy="457200"/>
                </a:xfrm>
                <a:prstGeom prst="ellipse">
                  <a:avLst/>
                </a:prstGeom>
                <a:solidFill>
                  <a:schemeClr val="bg1"/>
                </a:solidFill>
                <a:ln>
                  <a:solidFill>
                    <a:srgbClr val="F39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6" name="Oval 85">
                  <a:extLst>
                    <a:ext uri="{FF2B5EF4-FFF2-40B4-BE49-F238E27FC236}">
                      <a16:creationId xmlns:a16="http://schemas.microsoft.com/office/drawing/2014/main" id="{D1FE6211-2DB9-4C94-AE12-1F8AEEB20AB1}"/>
                    </a:ext>
                  </a:extLst>
                </p:cNvPr>
                <p:cNvSpPr/>
                <p:nvPr/>
              </p:nvSpPr>
              <p:spPr>
                <a:xfrm rot="10800000">
                  <a:off x="1510492" y="1881875"/>
                  <a:ext cx="365760" cy="365760"/>
                </a:xfrm>
                <a:prstGeom prst="ellipse">
                  <a:avLst/>
                </a:prstGeom>
                <a:grpFill/>
                <a:ln>
                  <a:solidFill>
                    <a:srgbClr val="F39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1</a:t>
                  </a:r>
                </a:p>
              </p:txBody>
            </p:sp>
            <p:sp>
              <p:nvSpPr>
                <p:cNvPr id="87" name="Oval 86">
                  <a:extLst>
                    <a:ext uri="{FF2B5EF4-FFF2-40B4-BE49-F238E27FC236}">
                      <a16:creationId xmlns:a16="http://schemas.microsoft.com/office/drawing/2014/main" id="{DD292AE8-976B-4CF1-B35C-DAF6A13B00AA}"/>
                    </a:ext>
                  </a:extLst>
                </p:cNvPr>
                <p:cNvSpPr/>
                <p:nvPr/>
              </p:nvSpPr>
              <p:spPr>
                <a:xfrm>
                  <a:off x="1647652" y="3222567"/>
                  <a:ext cx="91440" cy="91440"/>
                </a:xfrm>
                <a:prstGeom prst="ellipse">
                  <a:avLst/>
                </a:prstGeom>
                <a:grpFill/>
                <a:ln>
                  <a:solidFill>
                    <a:srgbClr val="F39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grpSp>
          <p:nvGrpSpPr>
            <p:cNvPr id="91" name="Group 90">
              <a:extLst>
                <a:ext uri="{FF2B5EF4-FFF2-40B4-BE49-F238E27FC236}">
                  <a16:creationId xmlns:a16="http://schemas.microsoft.com/office/drawing/2014/main" id="{987AEEB1-6821-471B-8EB3-291E19999BF4}"/>
                </a:ext>
              </a:extLst>
            </p:cNvPr>
            <p:cNvGrpSpPr/>
            <p:nvPr/>
          </p:nvGrpSpPr>
          <p:grpSpPr>
            <a:xfrm>
              <a:off x="49223" y="1206451"/>
              <a:ext cx="2167128" cy="642865"/>
              <a:chOff x="2028106" y="1716735"/>
              <a:chExt cx="2620887" cy="1661003"/>
            </a:xfrm>
          </p:grpSpPr>
          <p:pic>
            <p:nvPicPr>
              <p:cNvPr id="92" name="Picture 91">
                <a:extLst>
                  <a:ext uri="{FF2B5EF4-FFF2-40B4-BE49-F238E27FC236}">
                    <a16:creationId xmlns:a16="http://schemas.microsoft.com/office/drawing/2014/main" id="{630A1A8F-94C3-4E1B-ACFB-5C0460335828}"/>
                  </a:ext>
                </a:extLst>
              </p:cNvPr>
              <p:cNvPicPr>
                <a:picLocks noChangeAspect="1"/>
              </p:cNvPicPr>
              <p:nvPr/>
            </p:nvPicPr>
            <p:blipFill rotWithShape="1">
              <a:blip r:embed="rId3"/>
              <a:srcRect l="18333" t="30080" r="63688" b="50492"/>
              <a:stretch/>
            </p:blipFill>
            <p:spPr>
              <a:xfrm>
                <a:off x="2033063" y="1716735"/>
                <a:ext cx="2615929" cy="1661003"/>
              </a:xfrm>
              <a:prstGeom prst="rect">
                <a:avLst/>
              </a:prstGeom>
            </p:spPr>
          </p:pic>
          <p:sp>
            <p:nvSpPr>
              <p:cNvPr id="93" name="Rectangle 92">
                <a:extLst>
                  <a:ext uri="{FF2B5EF4-FFF2-40B4-BE49-F238E27FC236}">
                    <a16:creationId xmlns:a16="http://schemas.microsoft.com/office/drawing/2014/main" id="{7DFF58E3-65E3-4AEB-BA28-EE71AABF284B}"/>
                  </a:ext>
                </a:extLst>
              </p:cNvPr>
              <p:cNvSpPr/>
              <p:nvPr/>
            </p:nvSpPr>
            <p:spPr>
              <a:xfrm>
                <a:off x="2028106" y="1835727"/>
                <a:ext cx="2620887" cy="144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mj-lt"/>
                  </a:rPr>
                  <a:t>Technical Advisory Committee Meetings</a:t>
                </a:r>
                <a:endParaRPr lang="en-US" sz="1600" dirty="0">
                  <a:solidFill>
                    <a:schemeClr val="bg1">
                      <a:lumMod val="50000"/>
                    </a:schemeClr>
                  </a:solidFill>
                  <a:latin typeface="+mj-lt"/>
                </a:endParaRPr>
              </a:p>
            </p:txBody>
          </p:sp>
        </p:grpSp>
      </p:grpSp>
    </p:spTree>
    <p:extLst>
      <p:ext uri="{BB962C8B-B14F-4D97-AF65-F5344CB8AC3E}">
        <p14:creationId xmlns:p14="http://schemas.microsoft.com/office/powerpoint/2010/main" val="243852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F9F58-3315-9D95-E0AE-6C65F1AF85D2}"/>
              </a:ext>
            </a:extLst>
          </p:cNvPr>
          <p:cNvSpPr>
            <a:spLocks noGrp="1"/>
          </p:cNvSpPr>
          <p:nvPr>
            <p:ph type="title"/>
          </p:nvPr>
        </p:nvSpPr>
        <p:spPr>
          <a:xfrm>
            <a:off x="1136397" y="502021"/>
            <a:ext cx="4959603" cy="1642969"/>
          </a:xfrm>
        </p:spPr>
        <p:txBody>
          <a:bodyPr anchor="b">
            <a:normAutofit/>
          </a:bodyPr>
          <a:lstStyle/>
          <a:p>
            <a:r>
              <a:rPr lang="en-US" sz="4000"/>
              <a:t>Planning Webpage</a:t>
            </a:r>
          </a:p>
        </p:txBody>
      </p:sp>
      <p:sp>
        <p:nvSpPr>
          <p:cNvPr id="3" name="Content Placeholder 2">
            <a:extLst>
              <a:ext uri="{FF2B5EF4-FFF2-40B4-BE49-F238E27FC236}">
                <a16:creationId xmlns:a16="http://schemas.microsoft.com/office/drawing/2014/main" id="{269442AA-7819-A59F-4E0A-A7F5E6A5EAEB}"/>
              </a:ext>
            </a:extLst>
          </p:cNvPr>
          <p:cNvSpPr>
            <a:spLocks noGrp="1"/>
          </p:cNvSpPr>
          <p:nvPr>
            <p:ph idx="1"/>
          </p:nvPr>
        </p:nvSpPr>
        <p:spPr>
          <a:xfrm>
            <a:off x="1136397" y="2418408"/>
            <a:ext cx="4959603" cy="3522569"/>
          </a:xfrm>
        </p:spPr>
        <p:txBody>
          <a:bodyPr anchor="t">
            <a:normAutofit/>
          </a:bodyPr>
          <a:lstStyle/>
          <a:p>
            <a:r>
              <a:rPr lang="en-US" sz="2000"/>
              <a:t>Link: </a:t>
            </a:r>
            <a:r>
              <a:rPr lang="en-US" sz="2000">
                <a:hlinkClick r:id="rId2"/>
              </a:rPr>
              <a:t>https://tjpdc.org/our-work/solid-waste/</a:t>
            </a:r>
            <a:r>
              <a:rPr lang="en-US" sz="2000"/>
              <a:t> </a:t>
            </a:r>
          </a:p>
          <a:p>
            <a:r>
              <a:rPr lang="en-US" sz="2000"/>
              <a:t>Overview </a:t>
            </a:r>
          </a:p>
          <a:p>
            <a:r>
              <a:rPr lang="en-US" sz="2000"/>
              <a:t>TAC Members </a:t>
            </a:r>
          </a:p>
          <a:p>
            <a:r>
              <a:rPr lang="en-US" sz="2000"/>
              <a:t>Meeting Materials</a:t>
            </a:r>
          </a:p>
          <a:p>
            <a:r>
              <a:rPr lang="en-US" sz="2000"/>
              <a:t>Past Plan Archive and Other Resources </a:t>
            </a:r>
          </a:p>
        </p:txBody>
      </p:sp>
      <p:pic>
        <p:nvPicPr>
          <p:cNvPr id="5" name="Picture 4">
            <a:extLst>
              <a:ext uri="{FF2B5EF4-FFF2-40B4-BE49-F238E27FC236}">
                <a16:creationId xmlns:a16="http://schemas.microsoft.com/office/drawing/2014/main" id="{37DBF1CF-73DF-55F7-B8AC-35AA29F3563E}"/>
              </a:ext>
            </a:extLst>
          </p:cNvPr>
          <p:cNvPicPr>
            <a:picLocks noChangeAspect="1"/>
          </p:cNvPicPr>
          <p:nvPr/>
        </p:nvPicPr>
        <p:blipFill>
          <a:blip r:embed="rId3"/>
          <a:stretch>
            <a:fillRect/>
          </a:stretch>
        </p:blipFill>
        <p:spPr>
          <a:xfrm>
            <a:off x="6512442" y="1570796"/>
            <a:ext cx="5201023" cy="3302650"/>
          </a:xfrm>
          <a:prstGeom prst="rect">
            <a:avLst/>
          </a:prstGeom>
        </p:spPr>
      </p:pic>
      <p:sp>
        <p:nvSpPr>
          <p:cNvPr id="25" name="Rectangle 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0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22AB31-0EFE-A90A-C872-2D93D039F27C}"/>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293F34-6597-9090-9C23-C9B34B6D4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10698-4A9B-DFAB-C703-970F03705F9D}"/>
              </a:ext>
            </a:extLst>
          </p:cNvPr>
          <p:cNvSpPr>
            <a:spLocks noGrp="1"/>
          </p:cNvSpPr>
          <p:nvPr>
            <p:ph type="title"/>
          </p:nvPr>
        </p:nvSpPr>
        <p:spPr>
          <a:xfrm>
            <a:off x="1136397" y="502021"/>
            <a:ext cx="4959603" cy="1642969"/>
          </a:xfrm>
        </p:spPr>
        <p:txBody>
          <a:bodyPr anchor="b">
            <a:normAutofit/>
          </a:bodyPr>
          <a:lstStyle/>
          <a:p>
            <a:r>
              <a:rPr lang="en-US" sz="4000" dirty="0"/>
              <a:t>Review Draft Public Survey</a:t>
            </a:r>
          </a:p>
        </p:txBody>
      </p:sp>
      <p:sp>
        <p:nvSpPr>
          <p:cNvPr id="3" name="Content Placeholder 2">
            <a:extLst>
              <a:ext uri="{FF2B5EF4-FFF2-40B4-BE49-F238E27FC236}">
                <a16:creationId xmlns:a16="http://schemas.microsoft.com/office/drawing/2014/main" id="{912BCCD8-7C81-252B-409E-F52780F95E03}"/>
              </a:ext>
            </a:extLst>
          </p:cNvPr>
          <p:cNvSpPr>
            <a:spLocks noGrp="1"/>
          </p:cNvSpPr>
          <p:nvPr>
            <p:ph idx="1"/>
          </p:nvPr>
        </p:nvSpPr>
        <p:spPr>
          <a:xfrm>
            <a:off x="1136397" y="2418408"/>
            <a:ext cx="4959603" cy="3522569"/>
          </a:xfrm>
        </p:spPr>
        <p:txBody>
          <a:bodyPr anchor="t">
            <a:normAutofit/>
          </a:bodyPr>
          <a:lstStyle/>
          <a:p>
            <a:r>
              <a:rPr lang="en-US" sz="2000" dirty="0">
                <a:hlinkClick r:id="rId2"/>
              </a:rPr>
              <a:t>https://arcg.is/0j94fb1</a:t>
            </a:r>
            <a:endParaRPr lang="en-US" sz="2000" dirty="0"/>
          </a:p>
          <a:p>
            <a:r>
              <a:rPr lang="en-US" sz="2000" dirty="0"/>
              <a:t>Share feedback by October 10th</a:t>
            </a:r>
          </a:p>
        </p:txBody>
      </p:sp>
      <p:sp>
        <p:nvSpPr>
          <p:cNvPr id="25" name="Rectangle 24">
            <a:extLst>
              <a:ext uri="{FF2B5EF4-FFF2-40B4-BE49-F238E27FC236}">
                <a16:creationId xmlns:a16="http://schemas.microsoft.com/office/drawing/2014/main" id="{212D4041-0325-6A97-9B3D-93DC0CFFF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F9BC843-B5B8-6A66-244A-419384281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D592ED-1D8D-5E9D-D9B9-47620838FCDC}"/>
              </a:ext>
            </a:extLst>
          </p:cNvPr>
          <p:cNvPicPr>
            <a:picLocks noChangeAspect="1"/>
          </p:cNvPicPr>
          <p:nvPr/>
        </p:nvPicPr>
        <p:blipFill>
          <a:blip r:embed="rId3"/>
          <a:stretch>
            <a:fillRect/>
          </a:stretch>
        </p:blipFill>
        <p:spPr>
          <a:xfrm>
            <a:off x="6096000" y="471416"/>
            <a:ext cx="5952254" cy="5915168"/>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4080E124-59D5-DC0E-706B-3BA22EAB3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338" y="3285961"/>
            <a:ext cx="2877820" cy="2877820"/>
          </a:xfrm>
          <a:prstGeom prst="rect">
            <a:avLst/>
          </a:prstGeom>
        </p:spPr>
      </p:pic>
    </p:spTree>
    <p:extLst>
      <p:ext uri="{BB962C8B-B14F-4D97-AF65-F5344CB8AC3E}">
        <p14:creationId xmlns:p14="http://schemas.microsoft.com/office/powerpoint/2010/main" val="84442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4E0A49-D974-B503-3B8B-E03558A223D7}"/>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D91C1DA-0CF0-3E5C-560A-7D883DE26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44CFF-06E6-0A01-1CE4-7F391C2C84A8}"/>
              </a:ext>
            </a:extLst>
          </p:cNvPr>
          <p:cNvSpPr>
            <a:spLocks noGrp="1"/>
          </p:cNvSpPr>
          <p:nvPr>
            <p:ph type="title"/>
          </p:nvPr>
        </p:nvSpPr>
        <p:spPr>
          <a:xfrm>
            <a:off x="1136397" y="502021"/>
            <a:ext cx="4959603" cy="1642969"/>
          </a:xfrm>
        </p:spPr>
        <p:txBody>
          <a:bodyPr anchor="b">
            <a:normAutofit/>
          </a:bodyPr>
          <a:lstStyle/>
          <a:p>
            <a:r>
              <a:rPr lang="en-US" sz="4000" dirty="0"/>
              <a:t>Next Steps </a:t>
            </a:r>
          </a:p>
        </p:txBody>
      </p:sp>
      <p:sp>
        <p:nvSpPr>
          <p:cNvPr id="3" name="Content Placeholder 2">
            <a:extLst>
              <a:ext uri="{FF2B5EF4-FFF2-40B4-BE49-F238E27FC236}">
                <a16:creationId xmlns:a16="http://schemas.microsoft.com/office/drawing/2014/main" id="{A00531E8-8F0E-E196-2D40-9DE3DEE9E74D}"/>
              </a:ext>
            </a:extLst>
          </p:cNvPr>
          <p:cNvSpPr>
            <a:spLocks noGrp="1"/>
          </p:cNvSpPr>
          <p:nvPr>
            <p:ph idx="1"/>
          </p:nvPr>
        </p:nvSpPr>
        <p:spPr>
          <a:xfrm>
            <a:off x="1136397" y="2418408"/>
            <a:ext cx="9961531" cy="3522569"/>
          </a:xfrm>
        </p:spPr>
        <p:txBody>
          <a:bodyPr anchor="t">
            <a:normAutofit/>
          </a:bodyPr>
          <a:lstStyle/>
          <a:p>
            <a:r>
              <a:rPr lang="en-US" dirty="0"/>
              <a:t>Homework</a:t>
            </a:r>
          </a:p>
          <a:p>
            <a:pPr lvl="1"/>
            <a:r>
              <a:rPr lang="en-US" dirty="0"/>
              <a:t>Take &amp; Review Public Survey by October 10</a:t>
            </a:r>
            <a:r>
              <a:rPr lang="en-US" baseline="30000" dirty="0"/>
              <a:t>th</a:t>
            </a:r>
            <a:endParaRPr lang="en-US" dirty="0"/>
          </a:p>
          <a:p>
            <a:pPr lvl="1"/>
            <a:r>
              <a:rPr lang="en-US" dirty="0"/>
              <a:t>Look at VA’s Planning Requirements</a:t>
            </a:r>
          </a:p>
          <a:p>
            <a:pPr lvl="1"/>
            <a:r>
              <a:rPr lang="en-US" dirty="0"/>
              <a:t>Review the current Solid Waste Management Plan</a:t>
            </a:r>
          </a:p>
          <a:p>
            <a:r>
              <a:rPr lang="en-US" dirty="0"/>
              <a:t>November Meeting </a:t>
            </a:r>
          </a:p>
          <a:p>
            <a:pPr lvl="1"/>
            <a:r>
              <a:rPr lang="en-US" dirty="0"/>
              <a:t>Potential Recurring Dates</a:t>
            </a:r>
          </a:p>
          <a:p>
            <a:pPr lvl="2"/>
            <a:r>
              <a:rPr lang="en-US" dirty="0"/>
              <a:t>2</a:t>
            </a:r>
            <a:r>
              <a:rPr lang="en-US" baseline="30000" dirty="0"/>
              <a:t>nd</a:t>
            </a:r>
            <a:r>
              <a:rPr lang="en-US" dirty="0"/>
              <a:t> Thursday at 10:30 (November 13)</a:t>
            </a:r>
          </a:p>
          <a:p>
            <a:pPr lvl="2"/>
            <a:r>
              <a:rPr lang="en-US" dirty="0"/>
              <a:t>3</a:t>
            </a:r>
            <a:r>
              <a:rPr lang="en-US" baseline="30000" dirty="0"/>
              <a:t>rd</a:t>
            </a:r>
            <a:r>
              <a:rPr lang="en-US" dirty="0"/>
              <a:t> Wednesday at 10:30 (November 19)</a:t>
            </a:r>
          </a:p>
          <a:p>
            <a:pPr lvl="1"/>
            <a:endParaRPr lang="en-US" dirty="0"/>
          </a:p>
        </p:txBody>
      </p:sp>
      <p:sp>
        <p:nvSpPr>
          <p:cNvPr id="25" name="Rectangle 24">
            <a:extLst>
              <a:ext uri="{FF2B5EF4-FFF2-40B4-BE49-F238E27FC236}">
                <a16:creationId xmlns:a16="http://schemas.microsoft.com/office/drawing/2014/main" id="{DA2C3506-5E7F-D2D9-49BF-F9C64385B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FE202B-CC29-C5F2-720B-85A511F6B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8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A68AA-7DB5-3F7B-B8FE-465F423B3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143AA-1E40-61A5-4FB0-99832C0AA1CC}"/>
              </a:ext>
            </a:extLst>
          </p:cNvPr>
          <p:cNvSpPr>
            <a:spLocks noGrp="1"/>
          </p:cNvSpPr>
          <p:nvPr>
            <p:ph type="title"/>
          </p:nvPr>
        </p:nvSpPr>
        <p:spPr>
          <a:xfrm>
            <a:off x="838200" y="2030412"/>
            <a:ext cx="10515600" cy="1325563"/>
          </a:xfrm>
        </p:spPr>
        <p:txBody>
          <a:bodyPr>
            <a:normAutofit/>
          </a:bodyPr>
          <a:lstStyle/>
          <a:p>
            <a:r>
              <a:rPr lang="en-US" sz="6000" dirty="0"/>
              <a:t>Questions? </a:t>
            </a:r>
          </a:p>
        </p:txBody>
      </p:sp>
      <p:sp>
        <p:nvSpPr>
          <p:cNvPr id="3" name="Content Placeholder 2">
            <a:extLst>
              <a:ext uri="{FF2B5EF4-FFF2-40B4-BE49-F238E27FC236}">
                <a16:creationId xmlns:a16="http://schemas.microsoft.com/office/drawing/2014/main" id="{1E0CFFE8-60C6-39AE-D6B5-15B121837550}"/>
              </a:ext>
            </a:extLst>
          </p:cNvPr>
          <p:cNvSpPr>
            <a:spLocks noGrp="1"/>
          </p:cNvSpPr>
          <p:nvPr>
            <p:ph idx="1"/>
          </p:nvPr>
        </p:nvSpPr>
        <p:spPr>
          <a:xfrm>
            <a:off x="838200" y="3502025"/>
            <a:ext cx="10515600" cy="4351338"/>
          </a:xfrm>
        </p:spPr>
        <p:txBody>
          <a:bodyPr>
            <a:normAutofit/>
          </a:bodyPr>
          <a:lstStyle/>
          <a:p>
            <a:pPr marL="0" indent="0">
              <a:lnSpc>
                <a:spcPct val="250000"/>
              </a:lnSpc>
              <a:buNone/>
            </a:pPr>
            <a:r>
              <a:rPr lang="en-US" sz="2000" b="1" dirty="0"/>
              <a:t>Contact Information</a:t>
            </a:r>
            <a:endParaRPr lang="en-US" sz="2000" dirty="0"/>
          </a:p>
          <a:p>
            <a:pPr marL="0" indent="0">
              <a:lnSpc>
                <a:spcPct val="100000"/>
              </a:lnSpc>
              <a:buNone/>
            </a:pPr>
            <a:r>
              <a:rPr lang="en-US" sz="2000" dirty="0"/>
              <a:t>Isabella O’Brien, Regional Planner 2</a:t>
            </a:r>
          </a:p>
          <a:p>
            <a:pPr marL="0" indent="0">
              <a:lnSpc>
                <a:spcPct val="100000"/>
              </a:lnSpc>
              <a:buNone/>
            </a:pPr>
            <a:r>
              <a:rPr lang="en-US" sz="2000" dirty="0">
                <a:hlinkClick r:id="rId3"/>
              </a:rPr>
              <a:t>iobrien@tjpdc.org</a:t>
            </a:r>
            <a:endParaRPr lang="en-US" sz="2000" dirty="0"/>
          </a:p>
          <a:p>
            <a:pPr marL="0" indent="0">
              <a:lnSpc>
                <a:spcPct val="100000"/>
              </a:lnSpc>
              <a:buNone/>
            </a:pPr>
            <a:r>
              <a:rPr lang="en-US" sz="2000" dirty="0"/>
              <a:t>434-422-4824</a:t>
            </a:r>
          </a:p>
          <a:p>
            <a:pPr marL="0" indent="0">
              <a:buNone/>
            </a:pPr>
            <a:endParaRPr lang="en-US" dirty="0"/>
          </a:p>
        </p:txBody>
      </p:sp>
      <p:pic>
        <p:nvPicPr>
          <p:cNvPr id="4" name="Picture 2" descr="Member Spotlight: Thomas Jefferson Planning District Commission - Virginia  Housing Alliance">
            <a:extLst>
              <a:ext uri="{FF2B5EF4-FFF2-40B4-BE49-F238E27FC236}">
                <a16:creationId xmlns:a16="http://schemas.microsoft.com/office/drawing/2014/main" id="{6A15B037-BD4B-A0D5-1853-21EF346723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72350" y="4690732"/>
            <a:ext cx="3823970" cy="145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2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FF015-B18F-8410-16E9-8A77A8B7A8F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sp>
        <p:nvSpPr>
          <p:cNvPr id="3" name="Content Placeholder 2">
            <a:extLst>
              <a:ext uri="{FF2B5EF4-FFF2-40B4-BE49-F238E27FC236}">
                <a16:creationId xmlns:a16="http://schemas.microsoft.com/office/drawing/2014/main" id="{BDFB4B87-56B0-E143-7230-C288D03C1C60}"/>
              </a:ext>
            </a:extLst>
          </p:cNvPr>
          <p:cNvSpPr>
            <a:spLocks noGrp="1"/>
          </p:cNvSpPr>
          <p:nvPr>
            <p:ph idx="1"/>
          </p:nvPr>
        </p:nvSpPr>
        <p:spPr>
          <a:xfrm>
            <a:off x="1371599" y="2318197"/>
            <a:ext cx="9724031" cy="3683358"/>
          </a:xfrm>
        </p:spPr>
        <p:txBody>
          <a:bodyPr anchor="ctr">
            <a:normAutofit/>
          </a:bodyPr>
          <a:lstStyle/>
          <a:p>
            <a:pPr marL="0" indent="0">
              <a:buNone/>
            </a:pPr>
            <a:r>
              <a:rPr lang="en-US" sz="2000" dirty="0"/>
              <a:t>1. Introductions </a:t>
            </a:r>
          </a:p>
          <a:p>
            <a:pPr marL="0" indent="0">
              <a:buNone/>
            </a:pPr>
            <a:r>
              <a:rPr lang="en-US" sz="2000" dirty="0"/>
              <a:t>2. Solid Waste Management Plan (SWMP) Regulatory Requirements </a:t>
            </a:r>
          </a:p>
          <a:p>
            <a:pPr marL="0" indent="0">
              <a:buNone/>
            </a:pPr>
            <a:r>
              <a:rPr lang="en-US" sz="2000" dirty="0"/>
              <a:t>3. Scope &amp; Timeline </a:t>
            </a:r>
          </a:p>
          <a:p>
            <a:pPr marL="0" indent="0">
              <a:buNone/>
            </a:pPr>
            <a:r>
              <a:rPr lang="en-US" sz="2000" dirty="0"/>
              <a:t>4. Draft Public Survey Review </a:t>
            </a:r>
          </a:p>
          <a:p>
            <a:pPr marL="0" indent="0">
              <a:buNone/>
            </a:pPr>
            <a:r>
              <a:rPr lang="en-US" sz="2000" dirty="0"/>
              <a:t>5. Next Steps </a:t>
            </a:r>
          </a:p>
          <a:p>
            <a:pPr marL="0" indent="0">
              <a:buNone/>
            </a:pPr>
            <a:r>
              <a:rPr lang="en-US" sz="2000" dirty="0"/>
              <a:t>6. Adjourn </a:t>
            </a:r>
          </a:p>
          <a:p>
            <a:endParaRPr lang="en-US" sz="2000" dirty="0"/>
          </a:p>
        </p:txBody>
      </p:sp>
    </p:spTree>
    <p:extLst>
      <p:ext uri="{BB962C8B-B14F-4D97-AF65-F5344CB8AC3E}">
        <p14:creationId xmlns:p14="http://schemas.microsoft.com/office/powerpoint/2010/main" val="408975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364D07-AF51-8E71-E868-75FD103824C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Introductions</a:t>
            </a:r>
          </a:p>
        </p:txBody>
      </p:sp>
      <p:graphicFrame>
        <p:nvGraphicFramePr>
          <p:cNvPr id="4" name="Content Placeholder 3">
            <a:extLst>
              <a:ext uri="{FF2B5EF4-FFF2-40B4-BE49-F238E27FC236}">
                <a16:creationId xmlns:a16="http://schemas.microsoft.com/office/drawing/2014/main" id="{6A544E9B-207E-0BA9-1550-12F19BED7DBE}"/>
              </a:ext>
            </a:extLst>
          </p:cNvPr>
          <p:cNvGraphicFramePr>
            <a:graphicFrameLocks noGrp="1"/>
          </p:cNvGraphicFramePr>
          <p:nvPr>
            <p:ph idx="1"/>
            <p:extLst>
              <p:ext uri="{D42A27DB-BD31-4B8C-83A1-F6EECF244321}">
                <p14:modId xmlns:p14="http://schemas.microsoft.com/office/powerpoint/2010/main" val="3470231917"/>
              </p:ext>
            </p:extLst>
          </p:nvPr>
        </p:nvGraphicFramePr>
        <p:xfrm>
          <a:off x="2538067" y="2120322"/>
          <a:ext cx="6445066" cy="4192820"/>
        </p:xfrm>
        <a:graphic>
          <a:graphicData uri="http://schemas.openxmlformats.org/drawingml/2006/table">
            <a:tbl>
              <a:tblPr>
                <a:tableStyleId>{5C22544A-7EE6-4342-B048-85BDC9FD1C3A}</a:tableStyleId>
              </a:tblPr>
              <a:tblGrid>
                <a:gridCol w="1377784">
                  <a:extLst>
                    <a:ext uri="{9D8B030D-6E8A-4147-A177-3AD203B41FA5}">
                      <a16:colId xmlns:a16="http://schemas.microsoft.com/office/drawing/2014/main" val="1190039060"/>
                    </a:ext>
                  </a:extLst>
                </a:gridCol>
                <a:gridCol w="1547903">
                  <a:extLst>
                    <a:ext uri="{9D8B030D-6E8A-4147-A177-3AD203B41FA5}">
                      <a16:colId xmlns:a16="http://schemas.microsoft.com/office/drawing/2014/main" val="4159511892"/>
                    </a:ext>
                  </a:extLst>
                </a:gridCol>
                <a:gridCol w="3519379">
                  <a:extLst>
                    <a:ext uri="{9D8B030D-6E8A-4147-A177-3AD203B41FA5}">
                      <a16:colId xmlns:a16="http://schemas.microsoft.com/office/drawing/2014/main" val="586567921"/>
                    </a:ext>
                  </a:extLst>
                </a:gridCol>
              </a:tblGrid>
              <a:tr h="209641">
                <a:tc>
                  <a:txBody>
                    <a:bodyPr/>
                    <a:lstStyle/>
                    <a:p>
                      <a:pPr algn="l" fontAlgn="b">
                        <a:buNone/>
                      </a:pPr>
                      <a:r>
                        <a:rPr lang="en-US" sz="1100" b="1" u="none" strike="noStrike">
                          <a:effectLst/>
                        </a:rPr>
                        <a:t>Name</a:t>
                      </a:r>
                      <a:endParaRPr lang="en-US" sz="1100" b="1"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b="1" u="none" strike="noStrike">
                          <a:effectLst/>
                        </a:rPr>
                        <a:t>Organization</a:t>
                      </a:r>
                      <a:endParaRPr lang="en-US" sz="1100" b="1"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b="1" u="none" strike="noStrike" dirty="0">
                          <a:effectLst/>
                        </a:rPr>
                        <a:t>Role</a:t>
                      </a:r>
                      <a:endParaRPr lang="en-US" sz="1100" b="1" i="0" u="none" strike="noStrike" dirty="0">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887294452"/>
                  </a:ext>
                </a:extLst>
              </a:tr>
              <a:tr h="209641">
                <a:tc>
                  <a:txBody>
                    <a:bodyPr/>
                    <a:lstStyle/>
                    <a:p>
                      <a:pPr algn="l" fontAlgn="b">
                        <a:buNone/>
                      </a:pPr>
                      <a:r>
                        <a:rPr lang="en-US" sz="1100" u="none" strike="noStrike">
                          <a:effectLst/>
                        </a:rPr>
                        <a:t>Greg Harper</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Albemarle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b="0" i="0" u="none" strike="noStrike" dirty="0">
                          <a:solidFill>
                            <a:srgbClr val="000000"/>
                          </a:solidFill>
                          <a:effectLst/>
                          <a:latin typeface="+mn-lt"/>
                        </a:rPr>
                        <a:t>Chief of Environmental Services</a:t>
                      </a:r>
                    </a:p>
                  </a:txBody>
                  <a:tcPr marL="7541" marR="7541" marT="7541" marB="0" anchor="b"/>
                </a:tc>
                <a:extLst>
                  <a:ext uri="{0D108BD9-81ED-4DB2-BD59-A6C34878D82A}">
                    <a16:rowId xmlns:a16="http://schemas.microsoft.com/office/drawing/2014/main" val="1883323110"/>
                  </a:ext>
                </a:extLst>
              </a:tr>
              <a:tr h="209641">
                <a:tc>
                  <a:txBody>
                    <a:bodyPr/>
                    <a:lstStyle/>
                    <a:p>
                      <a:pPr algn="l" fontAlgn="b">
                        <a:buNone/>
                      </a:pPr>
                      <a:r>
                        <a:rPr lang="en-US" sz="1100" u="none" strike="noStrike">
                          <a:effectLst/>
                        </a:rPr>
                        <a:t>Jamie Powers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Albemarle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dirty="0">
                          <a:effectLst/>
                        </a:rPr>
                        <a:t>Climate Program Manager</a:t>
                      </a:r>
                      <a:endParaRPr lang="en-US" sz="1100" b="0" i="0" u="none" strike="noStrike" dirty="0">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3913509152"/>
                  </a:ext>
                </a:extLst>
              </a:tr>
              <a:tr h="209641">
                <a:tc>
                  <a:txBody>
                    <a:bodyPr/>
                    <a:lstStyle/>
                    <a:p>
                      <a:pPr algn="l" fontAlgn="b">
                        <a:buNone/>
                      </a:pPr>
                      <a:r>
                        <a:rPr lang="en-US" sz="1100" u="none" strike="noStrike">
                          <a:effectLst/>
                        </a:rPr>
                        <a:t>Kevin McDermott</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Albemarle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Deputy Director of Planning</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219085424"/>
                  </a:ext>
                </a:extLst>
              </a:tr>
              <a:tr h="209641">
                <a:tc>
                  <a:txBody>
                    <a:bodyPr/>
                    <a:lstStyle/>
                    <a:p>
                      <a:pPr algn="l" fontAlgn="b">
                        <a:buNone/>
                      </a:pPr>
                      <a:r>
                        <a:rPr lang="en-US" sz="1100" u="none" strike="noStrike">
                          <a:effectLst/>
                        </a:rPr>
                        <a:t>Michael Barnes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Albemarle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Director of Planning</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4259479828"/>
                  </a:ext>
                </a:extLst>
              </a:tr>
              <a:tr h="209641">
                <a:tc>
                  <a:txBody>
                    <a:bodyPr/>
                    <a:lstStyle/>
                    <a:p>
                      <a:pPr algn="l" fontAlgn="b">
                        <a:buNone/>
                      </a:pPr>
                      <a:r>
                        <a:rPr lang="en-US" sz="1100" u="none" strike="noStrike">
                          <a:effectLst/>
                        </a:rPr>
                        <a:t>John Coles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ACPS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Sustainability Coordinator</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886704918"/>
                  </a:ext>
                </a:extLst>
              </a:tr>
              <a:tr h="209641">
                <a:tc>
                  <a:txBody>
                    <a:bodyPr/>
                    <a:lstStyle/>
                    <a:p>
                      <a:pPr algn="l" fontAlgn="b">
                        <a:buNone/>
                      </a:pPr>
                      <a:r>
                        <a:rPr lang="en-US" sz="1100" u="none" strike="noStrike">
                          <a:effectLst/>
                        </a:rPr>
                        <a:t>Kristel Riddervold</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Charlottesville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Director of Sustainability</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06668033"/>
                  </a:ext>
                </a:extLst>
              </a:tr>
              <a:tr h="209641">
                <a:tc>
                  <a:txBody>
                    <a:bodyPr/>
                    <a:lstStyle/>
                    <a:p>
                      <a:pPr algn="l" fontAlgn="b">
                        <a:buNone/>
                      </a:pPr>
                      <a:r>
                        <a:rPr lang="en-US" sz="1100" u="none" strike="noStrike">
                          <a:effectLst/>
                        </a:rPr>
                        <a:t>Emily Irvine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Charlottesville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Climate Program Manager</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4026739269"/>
                  </a:ext>
                </a:extLst>
              </a:tr>
              <a:tr h="209641">
                <a:tc>
                  <a:txBody>
                    <a:bodyPr/>
                    <a:lstStyle/>
                    <a:p>
                      <a:pPr algn="l" fontAlgn="b">
                        <a:buNone/>
                      </a:pPr>
                      <a:r>
                        <a:rPr lang="en-US" sz="1100" u="none" strike="noStrike">
                          <a:effectLst/>
                        </a:rPr>
                        <a:t>Steven Hicks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Charlottesville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dirty="0">
                          <a:effectLst/>
                        </a:rPr>
                        <a:t>Director of Public Works</a:t>
                      </a:r>
                      <a:endParaRPr lang="en-US" sz="1100" b="0" i="0" u="none" strike="noStrike" dirty="0">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414876116"/>
                  </a:ext>
                </a:extLst>
              </a:tr>
              <a:tr h="209641">
                <a:tc>
                  <a:txBody>
                    <a:bodyPr/>
                    <a:lstStyle/>
                    <a:p>
                      <a:pPr algn="l" fontAlgn="b">
                        <a:buNone/>
                      </a:pPr>
                      <a:r>
                        <a:rPr lang="en-US" sz="1100" u="none" strike="noStrike">
                          <a:effectLst/>
                        </a:rPr>
                        <a:t>Jonathan Dean</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Charlottesville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Public Service Manager</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513903113"/>
                  </a:ext>
                </a:extLst>
              </a:tr>
              <a:tr h="209641">
                <a:tc>
                  <a:txBody>
                    <a:bodyPr/>
                    <a:lstStyle/>
                    <a:p>
                      <a:pPr algn="l" fontAlgn="b">
                        <a:buNone/>
                      </a:pPr>
                      <a:r>
                        <a:rPr lang="en-US" sz="1100" u="none" strike="noStrike">
                          <a:effectLst/>
                        </a:rPr>
                        <a:t>Ose Akinlotan</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Charlottesville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Long-Range Planning Manager</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2690948966"/>
                  </a:ext>
                </a:extLst>
              </a:tr>
              <a:tr h="209641">
                <a:tc>
                  <a:txBody>
                    <a:bodyPr/>
                    <a:lstStyle/>
                    <a:p>
                      <a:pPr algn="l" fontAlgn="b">
                        <a:buNone/>
                      </a:pPr>
                      <a:r>
                        <a:rPr lang="en-US" sz="1100" u="none" strike="noStrike">
                          <a:effectLst/>
                        </a:rPr>
                        <a:t>Todd Fortune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Fluvanna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Director of Planning</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85228279"/>
                  </a:ext>
                </a:extLst>
              </a:tr>
              <a:tr h="209641">
                <a:tc>
                  <a:txBody>
                    <a:bodyPr/>
                    <a:lstStyle/>
                    <a:p>
                      <a:pPr algn="l" fontAlgn="b">
                        <a:buNone/>
                      </a:pPr>
                      <a:r>
                        <a:rPr lang="en-US" sz="1100" u="none" strike="noStrike">
                          <a:effectLst/>
                        </a:rPr>
                        <a:t>Dale Critzer</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Fluvanna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Director of Public Works</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629599235"/>
                  </a:ext>
                </a:extLst>
              </a:tr>
              <a:tr h="209641">
                <a:tc>
                  <a:txBody>
                    <a:bodyPr/>
                    <a:lstStyle/>
                    <a:p>
                      <a:pPr algn="l" fontAlgn="b">
                        <a:buNone/>
                      </a:pPr>
                      <a:r>
                        <a:rPr lang="en-US" sz="1100" u="none" strike="noStrike">
                          <a:effectLst/>
                        </a:rPr>
                        <a:t>Jim Frydl</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Greene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Director of Planning</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2713114692"/>
                  </a:ext>
                </a:extLst>
              </a:tr>
              <a:tr h="209641">
                <a:tc>
                  <a:txBody>
                    <a:bodyPr/>
                    <a:lstStyle/>
                    <a:p>
                      <a:pPr algn="l" fontAlgn="b">
                        <a:buNone/>
                      </a:pPr>
                      <a:r>
                        <a:rPr lang="en-US" sz="1100" u="none" strike="noStrike">
                          <a:effectLst/>
                        </a:rPr>
                        <a:t>Stephanie Golon</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Greene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Deputy Director of Planning</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2381568849"/>
                  </a:ext>
                </a:extLst>
              </a:tr>
              <a:tr h="209641">
                <a:tc>
                  <a:txBody>
                    <a:bodyPr/>
                    <a:lstStyle/>
                    <a:p>
                      <a:pPr algn="l" fontAlgn="b">
                        <a:buNone/>
                      </a:pPr>
                      <a:r>
                        <a:rPr lang="en-US" sz="1100" u="none" strike="noStrike">
                          <a:effectLst/>
                        </a:rPr>
                        <a:t>Michael Taylor</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Greene County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Solid Waste Manager, Director of Facility Maintenance</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1184825431"/>
                  </a:ext>
                </a:extLst>
              </a:tr>
              <a:tr h="209641">
                <a:tc>
                  <a:txBody>
                    <a:bodyPr/>
                    <a:lstStyle/>
                    <a:p>
                      <a:pPr algn="l" fontAlgn="b">
                        <a:buNone/>
                      </a:pPr>
                      <a:r>
                        <a:rPr lang="en-US" sz="1100" u="none" strike="noStrike">
                          <a:effectLst/>
                        </a:rPr>
                        <a:t>Phil McKalips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Rivanna Authorities</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Director of Rivanna Solid Waste Authority</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2955169700"/>
                  </a:ext>
                </a:extLst>
              </a:tr>
              <a:tr h="209641">
                <a:tc>
                  <a:txBody>
                    <a:bodyPr/>
                    <a:lstStyle/>
                    <a:p>
                      <a:pPr algn="l" fontAlgn="b">
                        <a:buNone/>
                      </a:pPr>
                      <a:r>
                        <a:rPr lang="en-US" sz="1100" u="none" strike="noStrike">
                          <a:effectLst/>
                        </a:rPr>
                        <a:t>Courtney Cotton</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UVA Recycling</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Waste and Recyclable Materials Manager</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3291380384"/>
                  </a:ext>
                </a:extLst>
              </a:tr>
              <a:tr h="209641">
                <a:tc>
                  <a:txBody>
                    <a:bodyPr/>
                    <a:lstStyle/>
                    <a:p>
                      <a:pPr algn="l" fontAlgn="b">
                        <a:buNone/>
                      </a:pPr>
                      <a:r>
                        <a:rPr lang="en-US" sz="1100" u="none" strike="noStrike">
                          <a:effectLst/>
                        </a:rPr>
                        <a:t>Andrea Trimble</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UVA Sustainability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Sustainability Director</a:t>
                      </a:r>
                      <a:endParaRPr lang="en-US" sz="1100" b="0" i="0" u="none" strike="noStrike">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4000449052"/>
                  </a:ext>
                </a:extLst>
              </a:tr>
              <a:tr h="209641">
                <a:tc>
                  <a:txBody>
                    <a:bodyPr/>
                    <a:lstStyle/>
                    <a:p>
                      <a:pPr algn="l" fontAlgn="b">
                        <a:buNone/>
                      </a:pPr>
                      <a:r>
                        <a:rPr lang="en-US" sz="1100" u="none" strike="noStrike">
                          <a:effectLst/>
                        </a:rPr>
                        <a:t>Jessie Warren</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a:effectLst/>
                        </a:rPr>
                        <a:t>UVA Sustainability</a:t>
                      </a:r>
                      <a:endParaRPr lang="en-US" sz="1100" b="0" i="0" u="none" strike="noStrike">
                        <a:solidFill>
                          <a:srgbClr val="000000"/>
                        </a:solidFill>
                        <a:effectLst/>
                        <a:latin typeface="Calibri" panose="020F0502020204030204" pitchFamily="34" charset="0"/>
                      </a:endParaRPr>
                    </a:p>
                  </a:txBody>
                  <a:tcPr marL="7541" marR="7541" marT="7541" marB="0" anchor="b"/>
                </a:tc>
                <a:tc>
                  <a:txBody>
                    <a:bodyPr/>
                    <a:lstStyle/>
                    <a:p>
                      <a:pPr algn="l" fontAlgn="b">
                        <a:buNone/>
                      </a:pPr>
                      <a:r>
                        <a:rPr lang="en-US" sz="1100" u="none" strike="noStrike" dirty="0">
                          <a:effectLst/>
                        </a:rPr>
                        <a:t>Office for Sustainability Associate Director</a:t>
                      </a:r>
                      <a:endParaRPr lang="en-US" sz="1100" b="0" i="0" u="none" strike="noStrike" dirty="0">
                        <a:solidFill>
                          <a:srgbClr val="000000"/>
                        </a:solidFill>
                        <a:effectLst/>
                        <a:latin typeface="Calibri" panose="020F0502020204030204" pitchFamily="34" charset="0"/>
                      </a:endParaRPr>
                    </a:p>
                  </a:txBody>
                  <a:tcPr marL="7541" marR="7541" marT="7541" marB="0" anchor="b"/>
                </a:tc>
                <a:extLst>
                  <a:ext uri="{0D108BD9-81ED-4DB2-BD59-A6C34878D82A}">
                    <a16:rowId xmlns:a16="http://schemas.microsoft.com/office/drawing/2014/main" val="363743354"/>
                  </a:ext>
                </a:extLst>
              </a:tr>
            </a:tbl>
          </a:graphicData>
        </a:graphic>
      </p:graphicFrame>
    </p:spTree>
    <p:extLst>
      <p:ext uri="{BB962C8B-B14F-4D97-AF65-F5344CB8AC3E}">
        <p14:creationId xmlns:p14="http://schemas.microsoft.com/office/powerpoint/2010/main" val="369924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5" name="Rectangle 615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9" name="Freeform: Shape 615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The Thomas Jefferson Solid Waste Planning Unit</a:t>
            </a:r>
          </a:p>
        </p:txBody>
      </p:sp>
      <p:pic>
        <p:nvPicPr>
          <p:cNvPr id="6146" name="Picture 2" descr="Q:\Environment\Solid Waste\Recycling\Rates\2013\SWPU Area.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9824" y="467208"/>
            <a:ext cx="7030956" cy="5923584"/>
          </a:xfrm>
          <a:prstGeom prst="rect">
            <a:avLst/>
          </a:prstGeom>
          <a:noFill/>
          <a:extLst>
            <a:ext uri="{909E8E84-426E-40DD-AFC4-6F175D3DCCD1}">
              <a14:hiddenFill xmlns:a14="http://schemas.microsoft.com/office/drawing/2010/main">
                <a:solidFill>
                  <a:srgbClr val="FFFFFF"/>
                </a:solidFill>
              </a14:hiddenFill>
            </a:ext>
          </a:extLst>
        </p:spPr>
      </p:pic>
      <p:sp>
        <p:nvSpPr>
          <p:cNvPr id="39" name="Slide Number Placeholder 38"/>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00DE43A6-B5A5-4B58-BC2C-8AE9155AECE5}"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Tree>
    <p:extLst>
      <p:ext uri="{BB962C8B-B14F-4D97-AF65-F5344CB8AC3E}">
        <p14:creationId xmlns:p14="http://schemas.microsoft.com/office/powerpoint/2010/main" val="59734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915D3-8371-939C-75EF-03935B83DDA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SWMP Regulatory Requirements</a:t>
            </a:r>
          </a:p>
        </p:txBody>
      </p:sp>
      <p:sp>
        <p:nvSpPr>
          <p:cNvPr id="3" name="Content Placeholder 2">
            <a:extLst>
              <a:ext uri="{FF2B5EF4-FFF2-40B4-BE49-F238E27FC236}">
                <a16:creationId xmlns:a16="http://schemas.microsoft.com/office/drawing/2014/main" id="{D7581227-EED5-E2C4-9231-7E913310F1AE}"/>
              </a:ext>
            </a:extLst>
          </p:cNvPr>
          <p:cNvSpPr>
            <a:spLocks noGrp="1"/>
          </p:cNvSpPr>
          <p:nvPr>
            <p:ph idx="1"/>
          </p:nvPr>
        </p:nvSpPr>
        <p:spPr>
          <a:xfrm>
            <a:off x="4810259" y="649480"/>
            <a:ext cx="6555347" cy="5546047"/>
          </a:xfrm>
        </p:spPr>
        <p:txBody>
          <a:bodyPr anchor="ctr">
            <a:normAutofit/>
          </a:bodyPr>
          <a:lstStyle/>
          <a:p>
            <a:r>
              <a:rPr lang="en-US" sz="2000" dirty="0"/>
              <a:t>VA Regulatory Requirement to update SWMP </a:t>
            </a:r>
          </a:p>
          <a:p>
            <a:pPr lvl="1"/>
            <a:r>
              <a:rPr lang="en-US" sz="2000" dirty="0"/>
              <a:t>Adopt new 20-year plan by October 7, 2026</a:t>
            </a:r>
          </a:p>
          <a:p>
            <a:r>
              <a:rPr lang="en-US" sz="2000" dirty="0"/>
              <a:t>SWMP Requirements - outlined in 9VAC-130-120 &amp; 9VAC-130-125</a:t>
            </a:r>
          </a:p>
          <a:p>
            <a:pPr lvl="1"/>
            <a:r>
              <a:rPr lang="en-US" sz="2000" dirty="0"/>
              <a:t>Basic Planning Elements</a:t>
            </a:r>
          </a:p>
          <a:p>
            <a:pPr lvl="2"/>
            <a:r>
              <a:rPr lang="en-US" dirty="0"/>
              <a:t>Objectives for the 20-yr planning period </a:t>
            </a:r>
          </a:p>
          <a:p>
            <a:pPr lvl="2"/>
            <a:r>
              <a:rPr lang="en-US" dirty="0"/>
              <a:t>Discuss plan implementation and tracking </a:t>
            </a:r>
          </a:p>
          <a:p>
            <a:pPr lvl="2"/>
            <a:r>
              <a:rPr lang="en-US" dirty="0"/>
              <a:t>Facility names, capacity, and lifespan</a:t>
            </a:r>
          </a:p>
          <a:p>
            <a:pPr lvl="2"/>
            <a:r>
              <a:rPr lang="en-US" dirty="0"/>
              <a:t>Provision strategy for necessary funds and resources </a:t>
            </a:r>
          </a:p>
          <a:p>
            <a:pPr lvl="2"/>
            <a:r>
              <a:rPr lang="en-US" dirty="0"/>
              <a:t>Funding and resource descriptions </a:t>
            </a:r>
          </a:p>
          <a:p>
            <a:pPr lvl="2"/>
            <a:r>
              <a:rPr lang="en-US" dirty="0"/>
              <a:t>Public education and information strategy </a:t>
            </a:r>
          </a:p>
          <a:p>
            <a:pPr lvl="2"/>
            <a:r>
              <a:rPr lang="en-US" dirty="0"/>
              <a:t>Consider public-private partnerships and private sector participation in execution</a:t>
            </a:r>
          </a:p>
          <a:p>
            <a:pPr lvl="2"/>
            <a:r>
              <a:rPr lang="en-US" dirty="0"/>
              <a:t>Maintain a 25% recycling rate </a:t>
            </a:r>
          </a:p>
        </p:txBody>
      </p:sp>
      <p:sp>
        <p:nvSpPr>
          <p:cNvPr id="4" name="Star: 5 Points 3">
            <a:extLst>
              <a:ext uri="{FF2B5EF4-FFF2-40B4-BE49-F238E27FC236}">
                <a16:creationId xmlns:a16="http://schemas.microsoft.com/office/drawing/2014/main" id="{9BFA6334-8222-8F81-DBC4-FD2550088B32}"/>
              </a:ext>
            </a:extLst>
          </p:cNvPr>
          <p:cNvSpPr/>
          <p:nvPr/>
        </p:nvSpPr>
        <p:spPr>
          <a:xfrm>
            <a:off x="10744199" y="3050042"/>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23E66339-7B18-0BD8-B48A-54187272A5BB}"/>
              </a:ext>
            </a:extLst>
          </p:cNvPr>
          <p:cNvSpPr/>
          <p:nvPr/>
        </p:nvSpPr>
        <p:spPr>
          <a:xfrm>
            <a:off x="7271657" y="3976082"/>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27648D1A-F447-414F-962D-FAA223593284}"/>
              </a:ext>
            </a:extLst>
          </p:cNvPr>
          <p:cNvSpPr/>
          <p:nvPr/>
        </p:nvSpPr>
        <p:spPr>
          <a:xfrm>
            <a:off x="9971314" y="4335975"/>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1846EF9C-B864-3BB2-84D3-854B09065B9C}"/>
              </a:ext>
            </a:extLst>
          </p:cNvPr>
          <p:cNvSpPr/>
          <p:nvPr/>
        </p:nvSpPr>
        <p:spPr>
          <a:xfrm>
            <a:off x="10744199" y="4648016"/>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D05E95BC-0226-250B-8496-2BC045CBA1A1}"/>
              </a:ext>
            </a:extLst>
          </p:cNvPr>
          <p:cNvSpPr/>
          <p:nvPr/>
        </p:nvSpPr>
        <p:spPr>
          <a:xfrm>
            <a:off x="10537370" y="5247600"/>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FACF32D-9237-C820-D19B-71D149EDE2D4}"/>
              </a:ext>
            </a:extLst>
          </p:cNvPr>
          <p:cNvSpPr/>
          <p:nvPr/>
        </p:nvSpPr>
        <p:spPr>
          <a:xfrm>
            <a:off x="9350828" y="5607005"/>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E5744F16-F435-D9E5-CF27-B819135944BB}"/>
              </a:ext>
            </a:extLst>
          </p:cNvPr>
          <p:cNvSpPr/>
          <p:nvPr/>
        </p:nvSpPr>
        <p:spPr>
          <a:xfrm>
            <a:off x="10537369" y="2690745"/>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17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E20BDD-4C67-12C2-FD81-947A475DAB7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C3E63F3-A18D-F2AB-13F0-FACB6ECCF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048CB794-C2F1-45FA-8E10-B83AC085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DC6D18F-B7F5-5CF3-8D01-F15EA7D2C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566E918-CB35-EFE4-C81D-01C7141E8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10636D-F1C6-20A2-0EDE-1ADCC706A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7F48CDB-E149-A7F8-B058-49CFC444BD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988D9D45-BF7F-97D1-8FC8-647BE58F3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6F682-5133-9CC8-29EC-CE5FA48EFE44}"/>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US 2030 Recycling &amp; Food Loss and Waste Reduction Goal</a:t>
            </a:r>
          </a:p>
        </p:txBody>
      </p:sp>
      <p:pic>
        <p:nvPicPr>
          <p:cNvPr id="11" name="Content Placeholder 4">
            <a:hlinkClick r:id="rId2"/>
            <a:extLst>
              <a:ext uri="{FF2B5EF4-FFF2-40B4-BE49-F238E27FC236}">
                <a16:creationId xmlns:a16="http://schemas.microsoft.com/office/drawing/2014/main" id="{F36F5FF8-1937-0A77-BEFA-6D603051B76E}"/>
              </a:ext>
            </a:extLst>
          </p:cNvPr>
          <p:cNvPicPr>
            <a:picLocks noGrp="1" noChangeAspect="1"/>
          </p:cNvPicPr>
          <p:nvPr>
            <p:ph idx="1"/>
          </p:nvPr>
        </p:nvPicPr>
        <p:blipFill>
          <a:blip r:embed="rId3"/>
          <a:stretch>
            <a:fillRect/>
          </a:stretch>
        </p:blipFill>
        <p:spPr>
          <a:xfrm>
            <a:off x="5041907" y="131666"/>
            <a:ext cx="5930893" cy="3714612"/>
          </a:xfrm>
          <a:prstGeom prst="rect">
            <a:avLst/>
          </a:prstGeom>
        </p:spPr>
      </p:pic>
      <p:pic>
        <p:nvPicPr>
          <p:cNvPr id="13" name="Picture 12">
            <a:hlinkClick r:id="rId4"/>
            <a:extLst>
              <a:ext uri="{FF2B5EF4-FFF2-40B4-BE49-F238E27FC236}">
                <a16:creationId xmlns:a16="http://schemas.microsoft.com/office/drawing/2014/main" id="{6E60E399-A45D-2AEF-320E-71B367C36DDB}"/>
              </a:ext>
            </a:extLst>
          </p:cNvPr>
          <p:cNvPicPr>
            <a:picLocks noChangeAspect="1"/>
          </p:cNvPicPr>
          <p:nvPr/>
        </p:nvPicPr>
        <p:blipFill>
          <a:blip r:embed="rId5"/>
          <a:stretch>
            <a:fillRect/>
          </a:stretch>
        </p:blipFill>
        <p:spPr>
          <a:xfrm>
            <a:off x="4679100" y="4234727"/>
            <a:ext cx="6950135" cy="2130530"/>
          </a:xfrm>
          <a:prstGeom prst="rect">
            <a:avLst/>
          </a:prstGeom>
        </p:spPr>
      </p:pic>
    </p:spTree>
    <p:extLst>
      <p:ext uri="{BB962C8B-B14F-4D97-AF65-F5344CB8AC3E}">
        <p14:creationId xmlns:p14="http://schemas.microsoft.com/office/powerpoint/2010/main" val="105346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BE65-D40A-8C89-4A06-79366F603B22}"/>
              </a:ext>
            </a:extLst>
          </p:cNvPr>
          <p:cNvSpPr>
            <a:spLocks noGrp="1"/>
          </p:cNvSpPr>
          <p:nvPr>
            <p:ph type="title"/>
          </p:nvPr>
        </p:nvSpPr>
        <p:spPr/>
        <p:txBody>
          <a:bodyPr/>
          <a:lstStyle/>
          <a:p>
            <a:r>
              <a:rPr lang="en-US" dirty="0"/>
              <a:t>Applied Policy Project</a:t>
            </a:r>
          </a:p>
        </p:txBody>
      </p:sp>
      <p:pic>
        <p:nvPicPr>
          <p:cNvPr id="5" name="Content Placeholder 4">
            <a:extLst>
              <a:ext uri="{FF2B5EF4-FFF2-40B4-BE49-F238E27FC236}">
                <a16:creationId xmlns:a16="http://schemas.microsoft.com/office/drawing/2014/main" id="{BA0E24D9-12BD-9DBE-E0B2-5F106796164F}"/>
              </a:ext>
            </a:extLst>
          </p:cNvPr>
          <p:cNvPicPr>
            <a:picLocks noGrp="1" noChangeAspect="1"/>
          </p:cNvPicPr>
          <p:nvPr>
            <p:ph idx="1"/>
          </p:nvPr>
        </p:nvPicPr>
        <p:blipFill>
          <a:blip r:embed="rId3"/>
          <a:stretch>
            <a:fillRect/>
          </a:stretch>
        </p:blipFill>
        <p:spPr>
          <a:xfrm>
            <a:off x="2505623" y="1690688"/>
            <a:ext cx="7180754" cy="4351338"/>
          </a:xfrm>
          <a:prstGeom prst="rect">
            <a:avLst/>
          </a:prstGeom>
        </p:spPr>
      </p:pic>
      <p:pic>
        <p:nvPicPr>
          <p:cNvPr id="7" name="Picture 6">
            <a:extLst>
              <a:ext uri="{FF2B5EF4-FFF2-40B4-BE49-F238E27FC236}">
                <a16:creationId xmlns:a16="http://schemas.microsoft.com/office/drawing/2014/main" id="{F86468AF-DFE3-480B-FBDF-1839D84777AE}"/>
              </a:ext>
            </a:extLst>
          </p:cNvPr>
          <p:cNvPicPr>
            <a:picLocks noChangeAspect="1"/>
          </p:cNvPicPr>
          <p:nvPr/>
        </p:nvPicPr>
        <p:blipFill>
          <a:blip r:embed="rId4"/>
          <a:stretch>
            <a:fillRect/>
          </a:stretch>
        </p:blipFill>
        <p:spPr>
          <a:xfrm>
            <a:off x="8111745" y="282501"/>
            <a:ext cx="3360711" cy="922100"/>
          </a:xfrm>
          <a:prstGeom prst="rect">
            <a:avLst/>
          </a:prstGeom>
        </p:spPr>
      </p:pic>
    </p:spTree>
    <p:extLst>
      <p:ext uri="{BB962C8B-B14F-4D97-AF65-F5344CB8AC3E}">
        <p14:creationId xmlns:p14="http://schemas.microsoft.com/office/powerpoint/2010/main" val="214932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C775C7-A2E6-A5EF-814F-0D124FFF2D9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9729879-D6A6-36DC-BB5C-87DD5FC9C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96A2ECCB-6960-B77E-967C-648A3C85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7B6C3F-D1B7-E00B-1A10-F80B283D7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906FEF-E173-884D-ECE2-8F3479993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2F924C-D567-6B10-D944-A189D9642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D252C09-6C87-0673-2E62-A49CA0974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A9A27972-1C6D-65A3-60FF-09FD13C99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55B2B-8980-ED18-1EE1-4FCCF631DFB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SWMP Regulatory Requirements Continued</a:t>
            </a:r>
          </a:p>
        </p:txBody>
      </p:sp>
      <p:sp>
        <p:nvSpPr>
          <p:cNvPr id="3" name="Content Placeholder 2">
            <a:extLst>
              <a:ext uri="{FF2B5EF4-FFF2-40B4-BE49-F238E27FC236}">
                <a16:creationId xmlns:a16="http://schemas.microsoft.com/office/drawing/2014/main" id="{78A37645-250C-F49F-4F82-F4F01705475E}"/>
              </a:ext>
            </a:extLst>
          </p:cNvPr>
          <p:cNvSpPr>
            <a:spLocks noGrp="1"/>
          </p:cNvSpPr>
          <p:nvPr>
            <p:ph idx="1"/>
          </p:nvPr>
        </p:nvSpPr>
        <p:spPr>
          <a:xfrm>
            <a:off x="4810259" y="649480"/>
            <a:ext cx="6555347" cy="5546047"/>
          </a:xfrm>
        </p:spPr>
        <p:txBody>
          <a:bodyPr anchor="ctr">
            <a:normAutofit/>
          </a:bodyPr>
          <a:lstStyle/>
          <a:p>
            <a:r>
              <a:rPr lang="en-US" sz="2000" dirty="0"/>
              <a:t>Data and analyses</a:t>
            </a:r>
          </a:p>
          <a:p>
            <a:pPr lvl="1"/>
            <a:r>
              <a:rPr lang="en-US" sz="1600" dirty="0"/>
              <a:t>Population and projections </a:t>
            </a:r>
          </a:p>
          <a:p>
            <a:pPr lvl="1"/>
            <a:r>
              <a:rPr lang="en-US" sz="1600" dirty="0"/>
              <a:t>Urban concentrations, geographic conditions, economic growth and development, reuse and recycling markets, transportation conditions, and related factors</a:t>
            </a:r>
          </a:p>
          <a:p>
            <a:pPr lvl="1"/>
            <a:r>
              <a:rPr lang="en-US" sz="1600" dirty="0"/>
              <a:t>Estimates of solid waste generation from residential, commercial, industrial, construction and other sources </a:t>
            </a:r>
          </a:p>
          <a:p>
            <a:pPr lvl="1"/>
            <a:r>
              <a:rPr lang="en-US" sz="1600" dirty="0"/>
              <a:t>Listing of existing and planned solid waste facilities </a:t>
            </a:r>
          </a:p>
          <a:p>
            <a:pPr lvl="1"/>
            <a:r>
              <a:rPr lang="en-US" sz="1600" dirty="0"/>
              <a:t>All milestones in implementation of SWMP </a:t>
            </a:r>
          </a:p>
          <a:p>
            <a:pPr lvl="1"/>
            <a:r>
              <a:rPr lang="en-US" sz="1600" dirty="0"/>
              <a:t>Solid waste reduction program descriptions </a:t>
            </a:r>
          </a:p>
          <a:p>
            <a:pPr lvl="1"/>
            <a:r>
              <a:rPr lang="en-US" sz="1600" dirty="0"/>
              <a:t>Outreach program descriptions </a:t>
            </a:r>
          </a:p>
          <a:p>
            <a:pPr lvl="1"/>
            <a:r>
              <a:rPr lang="en-US" sz="1600" dirty="0"/>
              <a:t>Procedures for and results of waste collection evaluation</a:t>
            </a:r>
          </a:p>
          <a:p>
            <a:pPr lvl="1"/>
            <a:r>
              <a:rPr lang="en-US" sz="1600" dirty="0"/>
              <a:t>Assessment of current &amp; predicted needs over 20 years </a:t>
            </a:r>
          </a:p>
          <a:p>
            <a:r>
              <a:rPr lang="en-US" sz="2000" dirty="0"/>
              <a:t>Board resolution adopting the plan</a:t>
            </a:r>
            <a:endParaRPr lang="en-US" dirty="0"/>
          </a:p>
        </p:txBody>
      </p:sp>
      <p:sp>
        <p:nvSpPr>
          <p:cNvPr id="4" name="Star: 5 Points 3">
            <a:extLst>
              <a:ext uri="{FF2B5EF4-FFF2-40B4-BE49-F238E27FC236}">
                <a16:creationId xmlns:a16="http://schemas.microsoft.com/office/drawing/2014/main" id="{3E553E30-B1BA-21F2-A70A-BFDBBF5319CE}"/>
              </a:ext>
            </a:extLst>
          </p:cNvPr>
          <p:cNvSpPr/>
          <p:nvPr/>
        </p:nvSpPr>
        <p:spPr>
          <a:xfrm>
            <a:off x="9372596" y="3620939"/>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CAE5CA2A-3BB5-F430-95E5-03654AD54824}"/>
              </a:ext>
            </a:extLst>
          </p:cNvPr>
          <p:cNvSpPr/>
          <p:nvPr/>
        </p:nvSpPr>
        <p:spPr>
          <a:xfrm>
            <a:off x="9476011" y="3887266"/>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D2C878C8-26F3-660C-C633-8F78F2B86A80}"/>
              </a:ext>
            </a:extLst>
          </p:cNvPr>
          <p:cNvSpPr/>
          <p:nvPr/>
        </p:nvSpPr>
        <p:spPr>
          <a:xfrm>
            <a:off x="8479971" y="4181845"/>
            <a:ext cx="206829" cy="17417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03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4228C-BC36-41CB-87A8-2ECAC91E3188}"/>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Waste Management Hierarchy</a:t>
            </a:r>
          </a:p>
        </p:txBody>
      </p:sp>
      <p:pic>
        <p:nvPicPr>
          <p:cNvPr id="15" name="Picture 14">
            <a:extLst>
              <a:ext uri="{FF2B5EF4-FFF2-40B4-BE49-F238E27FC236}">
                <a16:creationId xmlns:a16="http://schemas.microsoft.com/office/drawing/2014/main" id="{E77D9208-7A79-4FF9-873A-EA2C2EFE7805}"/>
              </a:ext>
            </a:extLst>
          </p:cNvPr>
          <p:cNvPicPr>
            <a:picLocks noChangeAspect="1"/>
          </p:cNvPicPr>
          <p:nvPr/>
        </p:nvPicPr>
        <p:blipFill rotWithShape="1">
          <a:blip r:embed="rId3"/>
          <a:srcRect l="2556" r="1777" b="856"/>
          <a:stretch/>
        </p:blipFill>
        <p:spPr>
          <a:xfrm>
            <a:off x="1009920" y="2181426"/>
            <a:ext cx="4836915" cy="3997637"/>
          </a:xfrm>
          <a:prstGeom prst="rect">
            <a:avLst/>
          </a:prstGeom>
        </p:spPr>
      </p:pic>
      <p:pic>
        <p:nvPicPr>
          <p:cNvPr id="9" name="Content Placeholder 8" descr="A screenshot of a computer&#10;&#10;Description automatically generated with low confidence">
            <a:extLst>
              <a:ext uri="{FF2B5EF4-FFF2-40B4-BE49-F238E27FC236}">
                <a16:creationId xmlns:a16="http://schemas.microsoft.com/office/drawing/2014/main" id="{E5163E6A-3FB4-4FB4-9776-95953FC5D2BC}"/>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4085" r="3399" b="3114"/>
          <a:stretch/>
        </p:blipFill>
        <p:spPr>
          <a:xfrm>
            <a:off x="6345165" y="2217815"/>
            <a:ext cx="4350443" cy="3997831"/>
          </a:xfrm>
          <a:prstGeom prst="rect">
            <a:avLst/>
          </a:prstGeom>
        </p:spPr>
      </p:pic>
    </p:spTree>
    <p:extLst>
      <p:ext uri="{BB962C8B-B14F-4D97-AF65-F5344CB8AC3E}">
        <p14:creationId xmlns:p14="http://schemas.microsoft.com/office/powerpoint/2010/main" val="2315304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12056</TotalTime>
  <Words>751</Words>
  <Application>Microsoft Office PowerPoint</Application>
  <PresentationFormat>Widescreen</PresentationFormat>
  <Paragraphs>160</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Solid Waste Management Plan Update</vt:lpstr>
      <vt:lpstr>Agenda</vt:lpstr>
      <vt:lpstr>Introductions</vt:lpstr>
      <vt:lpstr>The Thomas Jefferson Solid Waste Planning Unit</vt:lpstr>
      <vt:lpstr>SWMP Regulatory Requirements</vt:lpstr>
      <vt:lpstr>US 2030 Recycling &amp; Food Loss and Waste Reduction Goal</vt:lpstr>
      <vt:lpstr>Applied Policy Project</vt:lpstr>
      <vt:lpstr>SWMP Regulatory Requirements Continued</vt:lpstr>
      <vt:lpstr>Waste Management Hierarchy</vt:lpstr>
      <vt:lpstr>Planning Schedule</vt:lpstr>
      <vt:lpstr>Planning Webpage</vt:lpstr>
      <vt:lpstr>Review Draft Public Survey</vt:lpstr>
      <vt:lpstr>Next Steps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Isabella O’Brien</dc:creator>
  <cp:lastModifiedBy>Isabella O’Brien</cp:lastModifiedBy>
  <cp:revision>7</cp:revision>
  <dcterms:created xsi:type="dcterms:W3CDTF">2025-01-29T20:24:31Z</dcterms:created>
  <dcterms:modified xsi:type="dcterms:W3CDTF">2025-09-26T16:18:21Z</dcterms:modified>
</cp:coreProperties>
</file>